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9"/>
  </p:notesMasterIdLst>
  <p:handoutMasterIdLst>
    <p:handoutMasterId r:id="rId60"/>
  </p:handoutMasterIdLst>
  <p:sldIdLst>
    <p:sldId id="436" r:id="rId3"/>
    <p:sldId id="468" r:id="rId4"/>
    <p:sldId id="378" r:id="rId5"/>
    <p:sldId id="447" r:id="rId6"/>
    <p:sldId id="446" r:id="rId7"/>
    <p:sldId id="500" r:id="rId8"/>
    <p:sldId id="448" r:id="rId9"/>
    <p:sldId id="449" r:id="rId10"/>
    <p:sldId id="466" r:id="rId11"/>
    <p:sldId id="482" r:id="rId12"/>
    <p:sldId id="451" r:id="rId13"/>
    <p:sldId id="502" r:id="rId14"/>
    <p:sldId id="481" r:id="rId15"/>
    <p:sldId id="477" r:id="rId16"/>
    <p:sldId id="478" r:id="rId17"/>
    <p:sldId id="479" r:id="rId18"/>
    <p:sldId id="480" r:id="rId19"/>
    <p:sldId id="472" r:id="rId20"/>
    <p:sldId id="484" r:id="rId21"/>
    <p:sldId id="454" r:id="rId22"/>
    <p:sldId id="417" r:id="rId23"/>
    <p:sldId id="459" r:id="rId24"/>
    <p:sldId id="485" r:id="rId25"/>
    <p:sldId id="487" r:id="rId26"/>
    <p:sldId id="460" r:id="rId27"/>
    <p:sldId id="419" r:id="rId28"/>
    <p:sldId id="420" r:id="rId29"/>
    <p:sldId id="422" r:id="rId30"/>
    <p:sldId id="461" r:id="rId31"/>
    <p:sldId id="426" r:id="rId32"/>
    <p:sldId id="513" r:id="rId33"/>
    <p:sldId id="427" r:id="rId34"/>
    <p:sldId id="424" r:id="rId35"/>
    <p:sldId id="463" r:id="rId36"/>
    <p:sldId id="492" r:id="rId37"/>
    <p:sldId id="491" r:id="rId38"/>
    <p:sldId id="498" r:id="rId39"/>
    <p:sldId id="497" r:id="rId40"/>
    <p:sldId id="425" r:id="rId41"/>
    <p:sldId id="495" r:id="rId42"/>
    <p:sldId id="514" r:id="rId43"/>
    <p:sldId id="494" r:id="rId44"/>
    <p:sldId id="496" r:id="rId45"/>
    <p:sldId id="518" r:id="rId46"/>
    <p:sldId id="503" r:id="rId47"/>
    <p:sldId id="512" r:id="rId48"/>
    <p:sldId id="504" r:id="rId49"/>
    <p:sldId id="515" r:id="rId50"/>
    <p:sldId id="516" r:id="rId51"/>
    <p:sldId id="517" r:id="rId52"/>
    <p:sldId id="506" r:id="rId53"/>
    <p:sldId id="507" r:id="rId54"/>
    <p:sldId id="508" r:id="rId55"/>
    <p:sldId id="510" r:id="rId56"/>
    <p:sldId id="469" r:id="rId57"/>
    <p:sldId id="438" r:id="rId58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AC04"/>
    <a:srgbClr val="1FED46"/>
    <a:srgbClr val="EAB200"/>
    <a:srgbClr val="D6A300"/>
    <a:srgbClr val="CC04B4"/>
    <a:srgbClr val="F6B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82" autoAdjust="0"/>
    <p:restoredTop sz="97158" autoAdjust="0"/>
  </p:normalViewPr>
  <p:slideViewPr>
    <p:cSldViewPr>
      <p:cViewPr varScale="1">
        <p:scale>
          <a:sx n="73" d="100"/>
          <a:sy n="73" d="100"/>
        </p:scale>
        <p:origin x="138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244" d="100"/>
          <a:sy n="244" d="100"/>
        </p:scale>
        <p:origin x="2412" y="6018"/>
      </p:cViewPr>
      <p:guideLst>
        <p:guide orient="horz" pos="3126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6400" cy="4972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90" y="0"/>
            <a:ext cx="2946400" cy="4972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0B6DF3-33E2-4106-84D0-237663764678}" type="datetimeFigureOut">
              <a:rPr lang="fr-FR" smtClean="0"/>
              <a:t>10/01/2018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2" y="9429429"/>
            <a:ext cx="2946400" cy="4972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90" y="9429429"/>
            <a:ext cx="2946400" cy="4972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CB8D5-A77C-49F0-B689-91B47DB1F2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5576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0" y="11"/>
            <a:ext cx="2945659" cy="4963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50" y="11"/>
            <a:ext cx="2945659" cy="4963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3CA54-A434-4CCE-8DD2-978B4AB6B87E}" type="datetimeFigureOut">
              <a:rPr lang="fr-FR" smtClean="0"/>
              <a:t>10/01/2018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0" y="9428594"/>
            <a:ext cx="2945659" cy="496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50" y="9428594"/>
            <a:ext cx="2945659" cy="496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F21E4-9158-4B1F-A372-F2C6DE7ED3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5855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F21E4-9158-4B1F-A372-F2C6DE7ED3D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0518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F21E4-9158-4B1F-A372-F2C6DE7ED3D2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348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F21E4-9158-4B1F-A372-F2C6DE7ED3D2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88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F21E4-9158-4B1F-A372-F2C6DE7ED3D2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2061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F21E4-9158-4B1F-A372-F2C6DE7ED3D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5433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F21E4-9158-4B1F-A372-F2C6DE7ED3D2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6743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F21E4-9158-4B1F-A372-F2C6DE7ED3D2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3396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F21E4-9158-4B1F-A372-F2C6DE7ED3D2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5324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F21E4-9158-4B1F-A372-F2C6DE7ED3D2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077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F21E4-9158-4B1F-A372-F2C6DE7ED3D2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6890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F21E4-9158-4B1F-A372-F2C6DE7ED3D2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958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F21E4-9158-4B1F-A372-F2C6DE7ED3D2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4015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0A21-CA5C-4371-AC7D-B54B957E835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E27D-D22B-454E-8E7C-B218F457A7A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928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0A21-CA5C-4371-AC7D-B54B957E835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E27D-D22B-454E-8E7C-B218F457A7A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101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0A21-CA5C-4371-AC7D-B54B957E835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E27D-D22B-454E-8E7C-B218F457A7A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08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0A21-CA5C-4371-AC7D-B54B957E835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E27D-D22B-454E-8E7C-B218F457A7A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484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0A21-CA5C-4371-AC7D-B54B957E835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E27D-D22B-454E-8E7C-B218F457A7A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928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0A21-CA5C-4371-AC7D-B54B957E835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E27D-D22B-454E-8E7C-B218F457A7A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810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0A21-CA5C-4371-AC7D-B54B957E835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E27D-D22B-454E-8E7C-B218F457A7A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204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0A21-CA5C-4371-AC7D-B54B957E835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E27D-D22B-454E-8E7C-B218F457A7A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281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0A21-CA5C-4371-AC7D-B54B957E835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E27D-D22B-454E-8E7C-B218F457A7A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044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0A21-CA5C-4371-AC7D-B54B957E835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E27D-D22B-454E-8E7C-B218F457A7A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2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0A21-CA5C-4371-AC7D-B54B957E835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E27D-D22B-454E-8E7C-B218F457A7A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075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0A21-CA5C-4371-AC7D-B54B957E835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E27D-D22B-454E-8E7C-B218F457A7A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82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0A21-CA5C-4371-AC7D-B54B957E835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E27D-D22B-454E-8E7C-B218F457A7A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512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0A21-CA5C-4371-AC7D-B54B957E835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E27D-D22B-454E-8E7C-B218F457A7A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670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0A21-CA5C-4371-AC7D-B54B957E835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E27D-D22B-454E-8E7C-B218F457A7A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51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0A21-CA5C-4371-AC7D-B54B957E835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E27D-D22B-454E-8E7C-B218F457A7A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815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0A21-CA5C-4371-AC7D-B54B957E835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E27D-D22B-454E-8E7C-B218F457A7A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90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0A21-CA5C-4371-AC7D-B54B957E835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E27D-D22B-454E-8E7C-B218F457A7A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905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0A21-CA5C-4371-AC7D-B54B957E835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E27D-D22B-454E-8E7C-B218F457A7A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445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0A21-CA5C-4371-AC7D-B54B957E835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E27D-D22B-454E-8E7C-B218F457A7A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55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0A21-CA5C-4371-AC7D-B54B957E835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E27D-D22B-454E-8E7C-B218F457A7A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425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0A21-CA5C-4371-AC7D-B54B957E835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E27D-D22B-454E-8E7C-B218F457A7A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332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40A21-CA5C-4371-AC7D-B54B957E835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6E27D-D22B-454E-8E7C-B218F457A7A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57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40A21-CA5C-4371-AC7D-B54B957E835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6E27D-D22B-454E-8E7C-B218F457A7A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37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30.pn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t="9069" r="-396" b="20777"/>
          <a:stretch/>
        </p:blipFill>
        <p:spPr>
          <a:xfrm>
            <a:off x="0" y="1032488"/>
            <a:ext cx="9209314" cy="4856731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>
            <a:off x="-321087" y="5889219"/>
            <a:ext cx="1007934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-321087" y="1032489"/>
            <a:ext cx="1007934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146583" y="6153293"/>
            <a:ext cx="914400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fr-FR" sz="2000" b="1" dirty="0" smtClean="0">
                <a:solidFill>
                  <a:srgbClr val="E94E10"/>
                </a:solidFill>
                <a:latin typeface="Arial Black" charset="0"/>
                <a:ea typeface="Arial Black" charset="0"/>
                <a:cs typeface="Arial Black" charset="0"/>
              </a:rPr>
              <a:t>RÉUNION PUBLIQUE</a:t>
            </a:r>
          </a:p>
          <a:p>
            <a:pPr>
              <a:lnSpc>
                <a:spcPts val="2000"/>
              </a:lnSpc>
            </a:pPr>
            <a:r>
              <a:rPr lang="fr-FR" sz="1600" b="1" dirty="0" smtClean="0">
                <a:solidFill>
                  <a:srgbClr val="00A2E0"/>
                </a:solidFill>
                <a:latin typeface="Arial" charset="0"/>
                <a:ea typeface="Arial" charset="0"/>
                <a:cs typeface="Arial" charset="0"/>
              </a:rPr>
              <a:t>MERCREDI 10 JANVIER 2018</a:t>
            </a:r>
            <a:endParaRPr lang="fr-FR" sz="1600" b="1" dirty="0">
              <a:solidFill>
                <a:srgbClr val="00A2E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685" y="144567"/>
            <a:ext cx="2235359" cy="18735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7325" y="5687011"/>
            <a:ext cx="4565021" cy="355988"/>
          </a:xfrm>
          <a:prstGeom prst="rect">
            <a:avLst/>
          </a:prstGeom>
          <a:solidFill>
            <a:srgbClr val="E94E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291418" y="5524749"/>
            <a:ext cx="451092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fr-FR" b="1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SUD-GARE </a:t>
            </a:r>
            <a:r>
              <a:rPr lang="fr-FR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CARNOT MÉDITERRANÉE</a:t>
            </a:r>
            <a:endParaRPr lang="fr-FR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907" y="4883329"/>
            <a:ext cx="2636753" cy="201682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2" y="414698"/>
            <a:ext cx="6189165" cy="146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3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4284" r="1515" b="2517"/>
          <a:stretch/>
        </p:blipFill>
        <p:spPr>
          <a:xfrm>
            <a:off x="35496" y="548680"/>
            <a:ext cx="9073008" cy="626469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0" y="-947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Rappel des enjeux</a:t>
            </a:r>
            <a:endParaRPr lang="fr-FR" sz="2800" dirty="0" smtClean="0"/>
          </a:p>
        </p:txBody>
      </p:sp>
      <p:sp>
        <p:nvSpPr>
          <p:cNvPr id="5" name="Forme libre 4"/>
          <p:cNvSpPr/>
          <p:nvPr/>
        </p:nvSpPr>
        <p:spPr>
          <a:xfrm>
            <a:off x="1332090" y="1320898"/>
            <a:ext cx="6637867" cy="4684889"/>
          </a:xfrm>
          <a:custGeom>
            <a:avLst/>
            <a:gdLst>
              <a:gd name="connsiteX0" fmla="*/ 22578 w 6637867"/>
              <a:gd name="connsiteY0" fmla="*/ 4684889 h 4684889"/>
              <a:gd name="connsiteX1" fmla="*/ 2449689 w 6637867"/>
              <a:gd name="connsiteY1" fmla="*/ 3759200 h 4684889"/>
              <a:gd name="connsiteX2" fmla="*/ 2912533 w 6637867"/>
              <a:gd name="connsiteY2" fmla="*/ 3544711 h 4684889"/>
              <a:gd name="connsiteX3" fmla="*/ 3747911 w 6637867"/>
              <a:gd name="connsiteY3" fmla="*/ 3431822 h 4684889"/>
              <a:gd name="connsiteX4" fmla="*/ 3612444 w 6637867"/>
              <a:gd name="connsiteY4" fmla="*/ 2043289 h 4684889"/>
              <a:gd name="connsiteX5" fmla="*/ 6570133 w 6637867"/>
              <a:gd name="connsiteY5" fmla="*/ 1772356 h 4684889"/>
              <a:gd name="connsiteX6" fmla="*/ 6637867 w 6637867"/>
              <a:gd name="connsiteY6" fmla="*/ 1648178 h 4684889"/>
              <a:gd name="connsiteX7" fmla="*/ 5565422 w 6637867"/>
              <a:gd name="connsiteY7" fmla="*/ 598311 h 4684889"/>
              <a:gd name="connsiteX8" fmla="*/ 4210755 w 6637867"/>
              <a:gd name="connsiteY8" fmla="*/ 56445 h 4684889"/>
              <a:gd name="connsiteX9" fmla="*/ 3984978 w 6637867"/>
              <a:gd name="connsiteY9" fmla="*/ 0 h 4684889"/>
              <a:gd name="connsiteX10" fmla="*/ 3544711 w 6637867"/>
              <a:gd name="connsiteY10" fmla="*/ 22578 h 4684889"/>
              <a:gd name="connsiteX11" fmla="*/ 2957689 w 6637867"/>
              <a:gd name="connsiteY11" fmla="*/ 79022 h 4684889"/>
              <a:gd name="connsiteX12" fmla="*/ 2709333 w 6637867"/>
              <a:gd name="connsiteY12" fmla="*/ 349956 h 4684889"/>
              <a:gd name="connsiteX13" fmla="*/ 553155 w 6637867"/>
              <a:gd name="connsiteY13" fmla="*/ 2585156 h 4684889"/>
              <a:gd name="connsiteX14" fmla="*/ 0 w 6637867"/>
              <a:gd name="connsiteY14" fmla="*/ 4289778 h 4684889"/>
              <a:gd name="connsiteX15" fmla="*/ 101600 w 6637867"/>
              <a:gd name="connsiteY15" fmla="*/ 4684889 h 4684889"/>
              <a:gd name="connsiteX16" fmla="*/ 191911 w 6637867"/>
              <a:gd name="connsiteY16" fmla="*/ 4639733 h 468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37867" h="4684889">
                <a:moveTo>
                  <a:pt x="22578" y="4684889"/>
                </a:moveTo>
                <a:lnTo>
                  <a:pt x="2449689" y="3759200"/>
                </a:lnTo>
                <a:lnTo>
                  <a:pt x="2912533" y="3544711"/>
                </a:lnTo>
                <a:lnTo>
                  <a:pt x="3747911" y="3431822"/>
                </a:lnTo>
                <a:lnTo>
                  <a:pt x="3612444" y="2043289"/>
                </a:lnTo>
                <a:lnTo>
                  <a:pt x="6570133" y="1772356"/>
                </a:lnTo>
                <a:lnTo>
                  <a:pt x="6637867" y="1648178"/>
                </a:lnTo>
                <a:lnTo>
                  <a:pt x="5565422" y="598311"/>
                </a:lnTo>
                <a:lnTo>
                  <a:pt x="4210755" y="56445"/>
                </a:lnTo>
                <a:lnTo>
                  <a:pt x="3984978" y="0"/>
                </a:lnTo>
                <a:lnTo>
                  <a:pt x="3544711" y="22578"/>
                </a:lnTo>
                <a:lnTo>
                  <a:pt x="2957689" y="79022"/>
                </a:lnTo>
                <a:lnTo>
                  <a:pt x="2709333" y="349956"/>
                </a:lnTo>
                <a:lnTo>
                  <a:pt x="553155" y="2585156"/>
                </a:lnTo>
                <a:lnTo>
                  <a:pt x="0" y="4289778"/>
                </a:lnTo>
                <a:lnTo>
                  <a:pt x="101600" y="4684889"/>
                </a:lnTo>
                <a:lnTo>
                  <a:pt x="191911" y="4639733"/>
                </a:lnTo>
              </a:path>
            </a:pathLst>
          </a:cu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 rot="20514148">
            <a:off x="2997358" y="5361888"/>
            <a:ext cx="968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Bvd Rabelais</a:t>
            </a:r>
          </a:p>
        </p:txBody>
      </p:sp>
      <p:sp>
        <p:nvSpPr>
          <p:cNvPr id="7" name="ZoneTexte 6"/>
          <p:cNvSpPr txBox="1"/>
          <p:nvPr/>
        </p:nvSpPr>
        <p:spPr>
          <a:xfrm rot="19718416">
            <a:off x="5458131" y="4225740"/>
            <a:ext cx="960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Bvd d’Orient</a:t>
            </a:r>
          </a:p>
        </p:txBody>
      </p:sp>
      <p:sp>
        <p:nvSpPr>
          <p:cNvPr id="8" name="ZoneTexte 7"/>
          <p:cNvSpPr txBox="1"/>
          <p:nvPr/>
        </p:nvSpPr>
        <p:spPr>
          <a:xfrm rot="21266086">
            <a:off x="5528777" y="3168086"/>
            <a:ext cx="1312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Bvd de Strasbourg</a:t>
            </a:r>
          </a:p>
        </p:txBody>
      </p:sp>
      <p:sp>
        <p:nvSpPr>
          <p:cNvPr id="9" name="ZoneTexte 8"/>
          <p:cNvSpPr txBox="1"/>
          <p:nvPr/>
        </p:nvSpPr>
        <p:spPr>
          <a:xfrm rot="17268649">
            <a:off x="1976007" y="4917184"/>
            <a:ext cx="964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</a:rPr>
              <a:t>Rue </a:t>
            </a:r>
            <a:r>
              <a:rPr lang="fr-FR" sz="1200" smtClean="0">
                <a:solidFill>
                  <a:schemeClr val="bg1"/>
                </a:solidFill>
              </a:rPr>
              <a:t>Peysson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5051062">
            <a:off x="4764407" y="5678150"/>
            <a:ext cx="1339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Avenue de Palavas</a:t>
            </a:r>
          </a:p>
        </p:txBody>
      </p:sp>
      <p:sp>
        <p:nvSpPr>
          <p:cNvPr id="14" name="ZoneTexte 13"/>
          <p:cNvSpPr txBox="1"/>
          <p:nvPr/>
        </p:nvSpPr>
        <p:spPr>
          <a:xfrm rot="2146960">
            <a:off x="2768883" y="4356894"/>
            <a:ext cx="1405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Frédéric Bazille</a:t>
            </a:r>
          </a:p>
        </p:txBody>
      </p:sp>
      <p:sp>
        <p:nvSpPr>
          <p:cNvPr id="65" name="ZoneTexte 64"/>
          <p:cNvSpPr txBox="1"/>
          <p:nvPr/>
        </p:nvSpPr>
        <p:spPr>
          <a:xfrm rot="866062">
            <a:off x="5746348" y="2500757"/>
            <a:ext cx="1657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Rue de la Méditerranée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6" name="ZoneTexte 65"/>
          <p:cNvSpPr txBox="1"/>
          <p:nvPr/>
        </p:nvSpPr>
        <p:spPr>
          <a:xfrm rot="5400000">
            <a:off x="3461625" y="2577040"/>
            <a:ext cx="1151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</a:t>
            </a:r>
            <a:r>
              <a:rPr lang="fr-FR" sz="1200" dirty="0" smtClean="0">
                <a:solidFill>
                  <a:schemeClr val="bg1"/>
                </a:solidFill>
              </a:rPr>
              <a:t>Henri René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 rot="18908288">
            <a:off x="1987528" y="2670986"/>
            <a:ext cx="148223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Gare Saint-Roch</a:t>
            </a:r>
            <a:endParaRPr lang="fr-FR" sz="1200" b="1" dirty="0"/>
          </a:p>
        </p:txBody>
      </p:sp>
      <p:sp>
        <p:nvSpPr>
          <p:cNvPr id="11279" name="ZoneTexte 11278"/>
          <p:cNvSpPr txBox="1"/>
          <p:nvPr/>
        </p:nvSpPr>
        <p:spPr>
          <a:xfrm>
            <a:off x="3351656" y="153833"/>
            <a:ext cx="5631486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000" dirty="0"/>
              <a:t> </a:t>
            </a:r>
            <a:r>
              <a:rPr lang="fr-FR" sz="2000" dirty="0" smtClean="0"/>
              <a:t>    Organiser l’accès automobile à la gare</a:t>
            </a:r>
          </a:p>
          <a:p>
            <a:r>
              <a:rPr lang="fr-FR" sz="2000" dirty="0"/>
              <a:t> </a:t>
            </a:r>
            <a:r>
              <a:rPr lang="fr-FR" sz="2000" dirty="0" smtClean="0"/>
              <a:t>    et limiter la circulation de transit</a:t>
            </a:r>
            <a:endParaRPr lang="fr-FR" sz="2000" dirty="0"/>
          </a:p>
        </p:txBody>
      </p:sp>
      <p:sp>
        <p:nvSpPr>
          <p:cNvPr id="11280" name="Ellipse 11279"/>
          <p:cNvSpPr/>
          <p:nvPr/>
        </p:nvSpPr>
        <p:spPr>
          <a:xfrm>
            <a:off x="3174353" y="52976"/>
            <a:ext cx="378525" cy="3785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5</a:t>
            </a:r>
          </a:p>
        </p:txBody>
      </p:sp>
      <p:sp>
        <p:nvSpPr>
          <p:cNvPr id="26" name="Forme libre 25"/>
          <p:cNvSpPr/>
          <p:nvPr/>
        </p:nvSpPr>
        <p:spPr>
          <a:xfrm>
            <a:off x="4233333" y="1377342"/>
            <a:ext cx="3318934" cy="1885244"/>
          </a:xfrm>
          <a:custGeom>
            <a:avLst/>
            <a:gdLst>
              <a:gd name="connsiteX0" fmla="*/ 3262489 w 3318934"/>
              <a:gd name="connsiteY0" fmla="*/ 1253066 h 1885244"/>
              <a:gd name="connsiteX1" fmla="*/ 2641600 w 3318934"/>
              <a:gd name="connsiteY1" fmla="*/ 643466 h 1885244"/>
              <a:gd name="connsiteX2" fmla="*/ 1072445 w 3318934"/>
              <a:gd name="connsiteY2" fmla="*/ 0 h 1885244"/>
              <a:gd name="connsiteX3" fmla="*/ 349956 w 3318934"/>
              <a:gd name="connsiteY3" fmla="*/ 79022 h 1885244"/>
              <a:gd name="connsiteX4" fmla="*/ 0 w 3318934"/>
              <a:gd name="connsiteY4" fmla="*/ 756355 h 1885244"/>
              <a:gd name="connsiteX5" fmla="*/ 203200 w 3318934"/>
              <a:gd name="connsiteY5" fmla="*/ 1038577 h 1885244"/>
              <a:gd name="connsiteX6" fmla="*/ 1636889 w 3318934"/>
              <a:gd name="connsiteY6" fmla="*/ 1230488 h 1885244"/>
              <a:gd name="connsiteX7" fmla="*/ 2540000 w 3318934"/>
              <a:gd name="connsiteY7" fmla="*/ 1490133 h 1885244"/>
              <a:gd name="connsiteX8" fmla="*/ 2980267 w 3318934"/>
              <a:gd name="connsiteY8" fmla="*/ 1885244 h 1885244"/>
              <a:gd name="connsiteX9" fmla="*/ 3318934 w 3318934"/>
              <a:gd name="connsiteY9" fmla="*/ 1309511 h 1885244"/>
              <a:gd name="connsiteX10" fmla="*/ 3262489 w 3318934"/>
              <a:gd name="connsiteY10" fmla="*/ 1253066 h 1885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18934" h="1885244">
                <a:moveTo>
                  <a:pt x="3262489" y="1253066"/>
                </a:moveTo>
                <a:lnTo>
                  <a:pt x="2641600" y="643466"/>
                </a:lnTo>
                <a:lnTo>
                  <a:pt x="1072445" y="0"/>
                </a:lnTo>
                <a:lnTo>
                  <a:pt x="349956" y="79022"/>
                </a:lnTo>
                <a:lnTo>
                  <a:pt x="0" y="756355"/>
                </a:lnTo>
                <a:lnTo>
                  <a:pt x="203200" y="1038577"/>
                </a:lnTo>
                <a:lnTo>
                  <a:pt x="1636889" y="1230488"/>
                </a:lnTo>
                <a:lnTo>
                  <a:pt x="2540000" y="1490133"/>
                </a:lnTo>
                <a:lnTo>
                  <a:pt x="2980267" y="1885244"/>
                </a:lnTo>
                <a:lnTo>
                  <a:pt x="3318934" y="1309511"/>
                </a:lnTo>
                <a:lnTo>
                  <a:pt x="3262489" y="1253066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 cmpd="sng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orme libre 26"/>
          <p:cNvSpPr/>
          <p:nvPr/>
        </p:nvSpPr>
        <p:spPr>
          <a:xfrm>
            <a:off x="2506134" y="2257875"/>
            <a:ext cx="1354667" cy="1524000"/>
          </a:xfrm>
          <a:custGeom>
            <a:avLst/>
            <a:gdLst>
              <a:gd name="connsiteX0" fmla="*/ 1298223 w 1354667"/>
              <a:gd name="connsiteY0" fmla="*/ 0 h 1524000"/>
              <a:gd name="connsiteX1" fmla="*/ 0 w 1354667"/>
              <a:gd name="connsiteY1" fmla="*/ 1275644 h 1524000"/>
              <a:gd name="connsiteX2" fmla="*/ 248356 w 1354667"/>
              <a:gd name="connsiteY2" fmla="*/ 1524000 h 1524000"/>
              <a:gd name="connsiteX3" fmla="*/ 1162756 w 1354667"/>
              <a:gd name="connsiteY3" fmla="*/ 1422400 h 1524000"/>
              <a:gd name="connsiteX4" fmla="*/ 1354667 w 1354667"/>
              <a:gd name="connsiteY4" fmla="*/ 1207911 h 1524000"/>
              <a:gd name="connsiteX5" fmla="*/ 1298223 w 1354667"/>
              <a:gd name="connsiteY5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4667" h="1524000">
                <a:moveTo>
                  <a:pt x="1298223" y="0"/>
                </a:moveTo>
                <a:lnTo>
                  <a:pt x="0" y="1275644"/>
                </a:lnTo>
                <a:lnTo>
                  <a:pt x="248356" y="1524000"/>
                </a:lnTo>
                <a:lnTo>
                  <a:pt x="1162756" y="1422400"/>
                </a:lnTo>
                <a:lnTo>
                  <a:pt x="1354667" y="1207911"/>
                </a:lnTo>
                <a:lnTo>
                  <a:pt x="1298223" y="0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3564148" y="3806151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chemeClr val="bg1"/>
                </a:solidFill>
              </a:rPr>
              <a:t>Place Carnot</a:t>
            </a:r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3" name="Forme libre 2"/>
          <p:cNvSpPr/>
          <p:nvPr/>
        </p:nvSpPr>
        <p:spPr>
          <a:xfrm>
            <a:off x="1932781" y="3553196"/>
            <a:ext cx="1003982" cy="287326"/>
          </a:xfrm>
          <a:custGeom>
            <a:avLst/>
            <a:gdLst>
              <a:gd name="connsiteX0" fmla="*/ 5500254 w 5500254"/>
              <a:gd name="connsiteY0" fmla="*/ 0 h 540327"/>
              <a:gd name="connsiteX1" fmla="*/ 609600 w 5500254"/>
              <a:gd name="connsiteY1" fmla="*/ 540327 h 540327"/>
              <a:gd name="connsiteX2" fmla="*/ 0 w 5500254"/>
              <a:gd name="connsiteY2" fmla="*/ 55418 h 540327"/>
              <a:gd name="connsiteX0" fmla="*/ 5096842 w 5096842"/>
              <a:gd name="connsiteY0" fmla="*/ 0 h 513432"/>
              <a:gd name="connsiteX1" fmla="*/ 609600 w 5096842"/>
              <a:gd name="connsiteY1" fmla="*/ 513432 h 513432"/>
              <a:gd name="connsiteX2" fmla="*/ 0 w 5096842"/>
              <a:gd name="connsiteY2" fmla="*/ 28523 h 513432"/>
              <a:gd name="connsiteX0" fmla="*/ 5190972 w 5190972"/>
              <a:gd name="connsiteY0" fmla="*/ 0 h 513432"/>
              <a:gd name="connsiteX1" fmla="*/ 703730 w 5190972"/>
              <a:gd name="connsiteY1" fmla="*/ 513432 h 513432"/>
              <a:gd name="connsiteX2" fmla="*/ 0 w 5190972"/>
              <a:gd name="connsiteY2" fmla="*/ 297464 h 513432"/>
              <a:gd name="connsiteX0" fmla="*/ 5190972 w 5190972"/>
              <a:gd name="connsiteY0" fmla="*/ 0 h 513432"/>
              <a:gd name="connsiteX1" fmla="*/ 703730 w 5190972"/>
              <a:gd name="connsiteY1" fmla="*/ 513432 h 513432"/>
              <a:gd name="connsiteX2" fmla="*/ 0 w 5190972"/>
              <a:gd name="connsiteY2" fmla="*/ 297464 h 513432"/>
              <a:gd name="connsiteX0" fmla="*/ 5190972 w 5190972"/>
              <a:gd name="connsiteY0" fmla="*/ 0 h 513432"/>
              <a:gd name="connsiteX1" fmla="*/ 703730 w 5190972"/>
              <a:gd name="connsiteY1" fmla="*/ 513432 h 513432"/>
              <a:gd name="connsiteX2" fmla="*/ 0 w 5190972"/>
              <a:gd name="connsiteY2" fmla="*/ 297464 h 513432"/>
              <a:gd name="connsiteX0" fmla="*/ 1003982 w 1003982"/>
              <a:gd name="connsiteY0" fmla="*/ 243126 h 287326"/>
              <a:gd name="connsiteX1" fmla="*/ 703730 w 1003982"/>
              <a:gd name="connsiteY1" fmla="*/ 287326 h 287326"/>
              <a:gd name="connsiteX2" fmla="*/ 0 w 1003982"/>
              <a:gd name="connsiteY2" fmla="*/ 71358 h 28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3982" h="287326">
                <a:moveTo>
                  <a:pt x="1003982" y="243126"/>
                </a:moveTo>
                <a:lnTo>
                  <a:pt x="703730" y="287326"/>
                </a:lnTo>
                <a:cubicBezTo>
                  <a:pt x="469153" y="215337"/>
                  <a:pt x="248024" y="-152488"/>
                  <a:pt x="0" y="71358"/>
                </a:cubicBezTo>
              </a:path>
            </a:pathLst>
          </a:custGeom>
          <a:noFill/>
          <a:ln w="63500">
            <a:solidFill>
              <a:srgbClr val="FFC000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 14"/>
          <p:cNvSpPr/>
          <p:nvPr/>
        </p:nvSpPr>
        <p:spPr>
          <a:xfrm>
            <a:off x="138546" y="4137212"/>
            <a:ext cx="1114884" cy="2332861"/>
          </a:xfrm>
          <a:custGeom>
            <a:avLst/>
            <a:gdLst>
              <a:gd name="connsiteX0" fmla="*/ 0 w 872837"/>
              <a:gd name="connsiteY0" fmla="*/ 2050473 h 2050473"/>
              <a:gd name="connsiteX1" fmla="*/ 415637 w 872837"/>
              <a:gd name="connsiteY1" fmla="*/ 1953491 h 2050473"/>
              <a:gd name="connsiteX2" fmla="*/ 540328 w 872837"/>
              <a:gd name="connsiteY2" fmla="*/ 415636 h 2050473"/>
              <a:gd name="connsiteX3" fmla="*/ 872837 w 872837"/>
              <a:gd name="connsiteY3" fmla="*/ 0 h 2050473"/>
              <a:gd name="connsiteX0" fmla="*/ 0 w 1114884"/>
              <a:gd name="connsiteY0" fmla="*/ 2332861 h 2332861"/>
              <a:gd name="connsiteX1" fmla="*/ 415637 w 1114884"/>
              <a:gd name="connsiteY1" fmla="*/ 2235879 h 2332861"/>
              <a:gd name="connsiteX2" fmla="*/ 540328 w 1114884"/>
              <a:gd name="connsiteY2" fmla="*/ 698024 h 2332861"/>
              <a:gd name="connsiteX3" fmla="*/ 1114884 w 1114884"/>
              <a:gd name="connsiteY3" fmla="*/ 0 h 2332861"/>
              <a:gd name="connsiteX0" fmla="*/ 0 w 1114884"/>
              <a:gd name="connsiteY0" fmla="*/ 2332861 h 2332861"/>
              <a:gd name="connsiteX1" fmla="*/ 415637 w 1114884"/>
              <a:gd name="connsiteY1" fmla="*/ 2235879 h 2332861"/>
              <a:gd name="connsiteX2" fmla="*/ 540328 w 1114884"/>
              <a:gd name="connsiteY2" fmla="*/ 698024 h 2332861"/>
              <a:gd name="connsiteX3" fmla="*/ 667570 w 1114884"/>
              <a:gd name="connsiteY3" fmla="*/ 398693 h 2332861"/>
              <a:gd name="connsiteX4" fmla="*/ 1114884 w 1114884"/>
              <a:gd name="connsiteY4" fmla="*/ 0 h 233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884" h="2332861">
                <a:moveTo>
                  <a:pt x="0" y="2332861"/>
                </a:moveTo>
                <a:lnTo>
                  <a:pt x="415637" y="2235879"/>
                </a:lnTo>
                <a:lnTo>
                  <a:pt x="540328" y="698024"/>
                </a:lnTo>
                <a:cubicBezTo>
                  <a:pt x="590338" y="405863"/>
                  <a:pt x="571811" y="515030"/>
                  <a:pt x="667570" y="398693"/>
                </a:cubicBezTo>
                <a:cubicBezTo>
                  <a:pt x="763329" y="282356"/>
                  <a:pt x="1048353" y="80486"/>
                  <a:pt x="1114884" y="0"/>
                </a:cubicBezTo>
              </a:path>
            </a:pathLst>
          </a:custGeom>
          <a:noFill/>
          <a:ln w="63500">
            <a:solidFill>
              <a:srgbClr val="FFC000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944" y="3501658"/>
            <a:ext cx="585946" cy="585946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944" y="4168469"/>
            <a:ext cx="594107" cy="594107"/>
          </a:xfrm>
          <a:prstGeom prst="rect">
            <a:avLst/>
          </a:prstGeom>
        </p:spPr>
      </p:pic>
      <p:sp>
        <p:nvSpPr>
          <p:cNvPr id="23" name="Rectangle à coins arrondis 22"/>
          <p:cNvSpPr/>
          <p:nvPr/>
        </p:nvSpPr>
        <p:spPr>
          <a:xfrm>
            <a:off x="169190" y="740819"/>
            <a:ext cx="2562213" cy="58007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chemeClr val="tx1"/>
                </a:solidFill>
              </a:rPr>
              <a:t>Parking Saint-Roch </a:t>
            </a:r>
            <a:r>
              <a:rPr lang="fr-FR" sz="1400" dirty="0">
                <a:solidFill>
                  <a:schemeClr val="tx1"/>
                </a:solidFill>
              </a:rPr>
              <a:t>800 </a:t>
            </a:r>
            <a:r>
              <a:rPr lang="fr-FR" sz="1400" dirty="0" smtClean="0">
                <a:solidFill>
                  <a:schemeClr val="tx1"/>
                </a:solidFill>
              </a:rPr>
              <a:t>places</a:t>
            </a:r>
          </a:p>
          <a:p>
            <a:r>
              <a:rPr lang="fr-FR" sz="1400" dirty="0">
                <a:solidFill>
                  <a:schemeClr val="tx1"/>
                </a:solidFill>
              </a:rPr>
              <a:t>Dépose 15 minutes </a:t>
            </a:r>
            <a:r>
              <a:rPr lang="fr-FR" sz="1400" dirty="0" smtClean="0">
                <a:solidFill>
                  <a:schemeClr val="tx1"/>
                </a:solidFill>
              </a:rPr>
              <a:t>gratuites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25" name="Connecteur droit 24"/>
          <p:cNvCxnSpPr>
            <a:endCxn id="44" idx="0"/>
          </p:cNvCxnSpPr>
          <p:nvPr/>
        </p:nvCxnSpPr>
        <p:spPr>
          <a:xfrm>
            <a:off x="1581917" y="1320898"/>
            <a:ext cx="0" cy="21807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Image 5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03"/>
          <a:stretch/>
        </p:blipFill>
        <p:spPr bwMode="auto">
          <a:xfrm>
            <a:off x="1754406" y="2558911"/>
            <a:ext cx="341154" cy="460964"/>
          </a:xfrm>
          <a:prstGeom prst="rect">
            <a:avLst/>
          </a:prstGeom>
          <a:noFill/>
        </p:spPr>
      </p:pic>
      <p:sp>
        <p:nvSpPr>
          <p:cNvPr id="58" name="Croix 57"/>
          <p:cNvSpPr/>
          <p:nvPr/>
        </p:nvSpPr>
        <p:spPr>
          <a:xfrm rot="20300644">
            <a:off x="1727760" y="3055732"/>
            <a:ext cx="324717" cy="324717"/>
          </a:xfrm>
          <a:prstGeom prst="plus">
            <a:avLst>
              <a:gd name="adj" fmla="val 373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à coins arrondis 60"/>
          <p:cNvSpPr/>
          <p:nvPr/>
        </p:nvSpPr>
        <p:spPr>
          <a:xfrm>
            <a:off x="1747766" y="1555023"/>
            <a:ext cx="2562213" cy="58007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chemeClr val="tx1"/>
                </a:solidFill>
              </a:rPr>
              <a:t>Coupure de la circulation de transit sur le Pont de Sète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63" name="Connecteur droit 62"/>
          <p:cNvCxnSpPr>
            <a:endCxn id="57" idx="0"/>
          </p:cNvCxnSpPr>
          <p:nvPr/>
        </p:nvCxnSpPr>
        <p:spPr>
          <a:xfrm>
            <a:off x="1924983" y="2135102"/>
            <a:ext cx="0" cy="42380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>
            <a:stCxn id="42" idx="5"/>
            <a:endCxn id="40" idx="1"/>
          </p:cNvCxnSpPr>
          <p:nvPr/>
        </p:nvCxnSpPr>
        <p:spPr>
          <a:xfrm>
            <a:off x="2534651" y="5810177"/>
            <a:ext cx="1018227" cy="4681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rme libre 3"/>
          <p:cNvSpPr/>
          <p:nvPr/>
        </p:nvSpPr>
        <p:spPr>
          <a:xfrm>
            <a:off x="1573306" y="3442447"/>
            <a:ext cx="5580529" cy="2420471"/>
          </a:xfrm>
          <a:custGeom>
            <a:avLst/>
            <a:gdLst>
              <a:gd name="connsiteX0" fmla="*/ 5513294 w 5513294"/>
              <a:gd name="connsiteY0" fmla="*/ 0 h 2420471"/>
              <a:gd name="connsiteX1" fmla="*/ 1116106 w 5513294"/>
              <a:gd name="connsiteY1" fmla="*/ 510988 h 2420471"/>
              <a:gd name="connsiteX2" fmla="*/ 578223 w 5513294"/>
              <a:gd name="connsiteY2" fmla="*/ 2191871 h 2420471"/>
              <a:gd name="connsiteX3" fmla="*/ 0 w 5513294"/>
              <a:gd name="connsiteY3" fmla="*/ 2420471 h 2420471"/>
              <a:gd name="connsiteX0" fmla="*/ 5580529 w 5580529"/>
              <a:gd name="connsiteY0" fmla="*/ 0 h 2420471"/>
              <a:gd name="connsiteX1" fmla="*/ 1116106 w 5580529"/>
              <a:gd name="connsiteY1" fmla="*/ 510988 h 2420471"/>
              <a:gd name="connsiteX2" fmla="*/ 578223 w 5580529"/>
              <a:gd name="connsiteY2" fmla="*/ 2191871 h 2420471"/>
              <a:gd name="connsiteX3" fmla="*/ 0 w 5580529"/>
              <a:gd name="connsiteY3" fmla="*/ 2420471 h 2420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0529" h="2420471">
                <a:moveTo>
                  <a:pt x="5580529" y="0"/>
                </a:moveTo>
                <a:lnTo>
                  <a:pt x="1116106" y="510988"/>
                </a:lnTo>
                <a:lnTo>
                  <a:pt x="578223" y="2191871"/>
                </a:lnTo>
                <a:lnTo>
                  <a:pt x="0" y="2420471"/>
                </a:lnTo>
              </a:path>
            </a:pathLst>
          </a:custGeom>
          <a:noFill/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1640541" y="3671047"/>
            <a:ext cx="5378824" cy="2326341"/>
          </a:xfrm>
          <a:custGeom>
            <a:avLst/>
            <a:gdLst>
              <a:gd name="connsiteX0" fmla="*/ 0 w 5378824"/>
              <a:gd name="connsiteY0" fmla="*/ 2326341 h 2326341"/>
              <a:gd name="connsiteX1" fmla="*/ 2702859 w 5378824"/>
              <a:gd name="connsiteY1" fmla="*/ 1290918 h 2326341"/>
              <a:gd name="connsiteX2" fmla="*/ 3630706 w 5378824"/>
              <a:gd name="connsiteY2" fmla="*/ 1143000 h 2326341"/>
              <a:gd name="connsiteX3" fmla="*/ 5378824 w 5378824"/>
              <a:gd name="connsiteY3" fmla="*/ 0 h 232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8824" h="2326341">
                <a:moveTo>
                  <a:pt x="0" y="2326341"/>
                </a:moveTo>
                <a:lnTo>
                  <a:pt x="2702859" y="1290918"/>
                </a:lnTo>
                <a:lnTo>
                  <a:pt x="3630706" y="1143000"/>
                </a:lnTo>
                <a:lnTo>
                  <a:pt x="5378824" y="0"/>
                </a:lnTo>
              </a:path>
            </a:pathLst>
          </a:custGeom>
          <a:noFill/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6080468" y="5235829"/>
            <a:ext cx="2849725" cy="1425351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7015897" y="5303642"/>
            <a:ext cx="1914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Principaux Itinéraires d’accès au parking Saint-Roch</a:t>
            </a:r>
            <a:endParaRPr lang="fr-FR" sz="1400" dirty="0"/>
          </a:p>
        </p:txBody>
      </p:sp>
      <p:cxnSp>
        <p:nvCxnSpPr>
          <p:cNvPr id="37" name="Connecteur droit 36"/>
          <p:cNvCxnSpPr/>
          <p:nvPr/>
        </p:nvCxnSpPr>
        <p:spPr>
          <a:xfrm>
            <a:off x="6234166" y="5517232"/>
            <a:ext cx="617937" cy="0"/>
          </a:xfrm>
          <a:prstGeom prst="line">
            <a:avLst/>
          </a:prstGeom>
          <a:ln w="63500" cap="sq" cmpd="sng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6266292" y="6325601"/>
            <a:ext cx="617937" cy="0"/>
          </a:xfrm>
          <a:prstGeom prst="line">
            <a:avLst/>
          </a:prstGeom>
          <a:ln w="63500" cap="sq" cmpd="sng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7005801" y="6063991"/>
            <a:ext cx="191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Principaux itinéraires de transit automobile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23667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4284" r="1515" b="2517"/>
          <a:stretch/>
        </p:blipFill>
        <p:spPr>
          <a:xfrm>
            <a:off x="35496" y="548680"/>
            <a:ext cx="9073008" cy="626469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0" y="-9479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Les effets de la fermeture du Pont de Sète</a:t>
            </a:r>
          </a:p>
        </p:txBody>
      </p:sp>
      <p:sp>
        <p:nvSpPr>
          <p:cNvPr id="5" name="Forme libre 4"/>
          <p:cNvSpPr/>
          <p:nvPr/>
        </p:nvSpPr>
        <p:spPr>
          <a:xfrm>
            <a:off x="1332090" y="1320898"/>
            <a:ext cx="6637867" cy="4684889"/>
          </a:xfrm>
          <a:custGeom>
            <a:avLst/>
            <a:gdLst>
              <a:gd name="connsiteX0" fmla="*/ 22578 w 6637867"/>
              <a:gd name="connsiteY0" fmla="*/ 4684889 h 4684889"/>
              <a:gd name="connsiteX1" fmla="*/ 2449689 w 6637867"/>
              <a:gd name="connsiteY1" fmla="*/ 3759200 h 4684889"/>
              <a:gd name="connsiteX2" fmla="*/ 2912533 w 6637867"/>
              <a:gd name="connsiteY2" fmla="*/ 3544711 h 4684889"/>
              <a:gd name="connsiteX3" fmla="*/ 3747911 w 6637867"/>
              <a:gd name="connsiteY3" fmla="*/ 3431822 h 4684889"/>
              <a:gd name="connsiteX4" fmla="*/ 3612444 w 6637867"/>
              <a:gd name="connsiteY4" fmla="*/ 2043289 h 4684889"/>
              <a:gd name="connsiteX5" fmla="*/ 6570133 w 6637867"/>
              <a:gd name="connsiteY5" fmla="*/ 1772356 h 4684889"/>
              <a:gd name="connsiteX6" fmla="*/ 6637867 w 6637867"/>
              <a:gd name="connsiteY6" fmla="*/ 1648178 h 4684889"/>
              <a:gd name="connsiteX7" fmla="*/ 5565422 w 6637867"/>
              <a:gd name="connsiteY7" fmla="*/ 598311 h 4684889"/>
              <a:gd name="connsiteX8" fmla="*/ 4210755 w 6637867"/>
              <a:gd name="connsiteY8" fmla="*/ 56445 h 4684889"/>
              <a:gd name="connsiteX9" fmla="*/ 3984978 w 6637867"/>
              <a:gd name="connsiteY9" fmla="*/ 0 h 4684889"/>
              <a:gd name="connsiteX10" fmla="*/ 3544711 w 6637867"/>
              <a:gd name="connsiteY10" fmla="*/ 22578 h 4684889"/>
              <a:gd name="connsiteX11" fmla="*/ 2957689 w 6637867"/>
              <a:gd name="connsiteY11" fmla="*/ 79022 h 4684889"/>
              <a:gd name="connsiteX12" fmla="*/ 2709333 w 6637867"/>
              <a:gd name="connsiteY12" fmla="*/ 349956 h 4684889"/>
              <a:gd name="connsiteX13" fmla="*/ 553155 w 6637867"/>
              <a:gd name="connsiteY13" fmla="*/ 2585156 h 4684889"/>
              <a:gd name="connsiteX14" fmla="*/ 0 w 6637867"/>
              <a:gd name="connsiteY14" fmla="*/ 4289778 h 4684889"/>
              <a:gd name="connsiteX15" fmla="*/ 101600 w 6637867"/>
              <a:gd name="connsiteY15" fmla="*/ 4684889 h 4684889"/>
              <a:gd name="connsiteX16" fmla="*/ 191911 w 6637867"/>
              <a:gd name="connsiteY16" fmla="*/ 4639733 h 468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37867" h="4684889">
                <a:moveTo>
                  <a:pt x="22578" y="4684889"/>
                </a:moveTo>
                <a:lnTo>
                  <a:pt x="2449689" y="3759200"/>
                </a:lnTo>
                <a:lnTo>
                  <a:pt x="2912533" y="3544711"/>
                </a:lnTo>
                <a:lnTo>
                  <a:pt x="3747911" y="3431822"/>
                </a:lnTo>
                <a:lnTo>
                  <a:pt x="3612444" y="2043289"/>
                </a:lnTo>
                <a:lnTo>
                  <a:pt x="6570133" y="1772356"/>
                </a:lnTo>
                <a:lnTo>
                  <a:pt x="6637867" y="1648178"/>
                </a:lnTo>
                <a:lnTo>
                  <a:pt x="5565422" y="598311"/>
                </a:lnTo>
                <a:lnTo>
                  <a:pt x="4210755" y="56445"/>
                </a:lnTo>
                <a:lnTo>
                  <a:pt x="3984978" y="0"/>
                </a:lnTo>
                <a:lnTo>
                  <a:pt x="3544711" y="22578"/>
                </a:lnTo>
                <a:lnTo>
                  <a:pt x="2957689" y="79022"/>
                </a:lnTo>
                <a:lnTo>
                  <a:pt x="2709333" y="349956"/>
                </a:lnTo>
                <a:lnTo>
                  <a:pt x="553155" y="2585156"/>
                </a:lnTo>
                <a:lnTo>
                  <a:pt x="0" y="4289778"/>
                </a:lnTo>
                <a:lnTo>
                  <a:pt x="101600" y="4684889"/>
                </a:lnTo>
                <a:lnTo>
                  <a:pt x="191911" y="4639733"/>
                </a:lnTo>
              </a:path>
            </a:pathLst>
          </a:cu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 rot="20514148">
            <a:off x="2492302" y="5412963"/>
            <a:ext cx="968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Bvd Rabelais</a:t>
            </a:r>
          </a:p>
        </p:txBody>
      </p:sp>
      <p:sp>
        <p:nvSpPr>
          <p:cNvPr id="7" name="ZoneTexte 6"/>
          <p:cNvSpPr txBox="1"/>
          <p:nvPr/>
        </p:nvSpPr>
        <p:spPr>
          <a:xfrm rot="19718416">
            <a:off x="5458131" y="4225740"/>
            <a:ext cx="960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Bvd d’Orient</a:t>
            </a:r>
          </a:p>
        </p:txBody>
      </p:sp>
      <p:sp>
        <p:nvSpPr>
          <p:cNvPr id="8" name="ZoneTexte 7"/>
          <p:cNvSpPr txBox="1"/>
          <p:nvPr/>
        </p:nvSpPr>
        <p:spPr>
          <a:xfrm rot="21266086">
            <a:off x="5528777" y="3168086"/>
            <a:ext cx="1312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Bvd de Strasbourg</a:t>
            </a:r>
          </a:p>
        </p:txBody>
      </p:sp>
      <p:sp>
        <p:nvSpPr>
          <p:cNvPr id="9" name="ZoneTexte 8"/>
          <p:cNvSpPr txBox="1"/>
          <p:nvPr/>
        </p:nvSpPr>
        <p:spPr>
          <a:xfrm rot="17268649">
            <a:off x="1848798" y="4364791"/>
            <a:ext cx="964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Rue </a:t>
            </a:r>
            <a:r>
              <a:rPr lang="fr-FR" sz="1200" dirty="0" smtClean="0"/>
              <a:t>Peysson</a:t>
            </a:r>
            <a:endParaRPr lang="fr-FR" sz="1200" dirty="0"/>
          </a:p>
        </p:txBody>
      </p:sp>
      <p:sp>
        <p:nvSpPr>
          <p:cNvPr id="10" name="ZoneTexte 9"/>
          <p:cNvSpPr txBox="1"/>
          <p:nvPr/>
        </p:nvSpPr>
        <p:spPr>
          <a:xfrm rot="5199696">
            <a:off x="4698481" y="4877373"/>
            <a:ext cx="1339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Avenue de Palavas</a:t>
            </a:r>
          </a:p>
        </p:txBody>
      </p:sp>
      <p:sp>
        <p:nvSpPr>
          <p:cNvPr id="14" name="ZoneTexte 13"/>
          <p:cNvSpPr txBox="1"/>
          <p:nvPr/>
        </p:nvSpPr>
        <p:spPr>
          <a:xfrm rot="2146960">
            <a:off x="2768883" y="4356894"/>
            <a:ext cx="1405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Rue Frédéric Bazille</a:t>
            </a:r>
          </a:p>
        </p:txBody>
      </p:sp>
      <p:sp>
        <p:nvSpPr>
          <p:cNvPr id="65" name="ZoneTexte 64"/>
          <p:cNvSpPr txBox="1"/>
          <p:nvPr/>
        </p:nvSpPr>
        <p:spPr>
          <a:xfrm rot="866062">
            <a:off x="5746348" y="2500757"/>
            <a:ext cx="1657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Rue de la Méditerranée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6" name="ZoneTexte 65"/>
          <p:cNvSpPr txBox="1"/>
          <p:nvPr/>
        </p:nvSpPr>
        <p:spPr>
          <a:xfrm rot="5400000">
            <a:off x="3461625" y="2577040"/>
            <a:ext cx="1151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</a:t>
            </a:r>
            <a:r>
              <a:rPr lang="fr-FR" sz="1200" dirty="0" smtClean="0">
                <a:solidFill>
                  <a:schemeClr val="bg1"/>
                </a:solidFill>
              </a:rPr>
              <a:t>Henri René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 rot="18908288">
            <a:off x="1987528" y="2670986"/>
            <a:ext cx="148223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Gare Saint-Roch</a:t>
            </a:r>
            <a:endParaRPr lang="fr-FR" sz="1200" b="1" dirty="0"/>
          </a:p>
        </p:txBody>
      </p:sp>
      <p:sp>
        <p:nvSpPr>
          <p:cNvPr id="26" name="Forme libre 25"/>
          <p:cNvSpPr/>
          <p:nvPr/>
        </p:nvSpPr>
        <p:spPr>
          <a:xfrm>
            <a:off x="4233333" y="1377342"/>
            <a:ext cx="3318934" cy="1885244"/>
          </a:xfrm>
          <a:custGeom>
            <a:avLst/>
            <a:gdLst>
              <a:gd name="connsiteX0" fmla="*/ 3262489 w 3318934"/>
              <a:gd name="connsiteY0" fmla="*/ 1253066 h 1885244"/>
              <a:gd name="connsiteX1" fmla="*/ 2641600 w 3318934"/>
              <a:gd name="connsiteY1" fmla="*/ 643466 h 1885244"/>
              <a:gd name="connsiteX2" fmla="*/ 1072445 w 3318934"/>
              <a:gd name="connsiteY2" fmla="*/ 0 h 1885244"/>
              <a:gd name="connsiteX3" fmla="*/ 349956 w 3318934"/>
              <a:gd name="connsiteY3" fmla="*/ 79022 h 1885244"/>
              <a:gd name="connsiteX4" fmla="*/ 0 w 3318934"/>
              <a:gd name="connsiteY4" fmla="*/ 756355 h 1885244"/>
              <a:gd name="connsiteX5" fmla="*/ 203200 w 3318934"/>
              <a:gd name="connsiteY5" fmla="*/ 1038577 h 1885244"/>
              <a:gd name="connsiteX6" fmla="*/ 1636889 w 3318934"/>
              <a:gd name="connsiteY6" fmla="*/ 1230488 h 1885244"/>
              <a:gd name="connsiteX7" fmla="*/ 2540000 w 3318934"/>
              <a:gd name="connsiteY7" fmla="*/ 1490133 h 1885244"/>
              <a:gd name="connsiteX8" fmla="*/ 2980267 w 3318934"/>
              <a:gd name="connsiteY8" fmla="*/ 1885244 h 1885244"/>
              <a:gd name="connsiteX9" fmla="*/ 3318934 w 3318934"/>
              <a:gd name="connsiteY9" fmla="*/ 1309511 h 1885244"/>
              <a:gd name="connsiteX10" fmla="*/ 3262489 w 3318934"/>
              <a:gd name="connsiteY10" fmla="*/ 1253066 h 1885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18934" h="1885244">
                <a:moveTo>
                  <a:pt x="3262489" y="1253066"/>
                </a:moveTo>
                <a:lnTo>
                  <a:pt x="2641600" y="643466"/>
                </a:lnTo>
                <a:lnTo>
                  <a:pt x="1072445" y="0"/>
                </a:lnTo>
                <a:lnTo>
                  <a:pt x="349956" y="79022"/>
                </a:lnTo>
                <a:lnTo>
                  <a:pt x="0" y="756355"/>
                </a:lnTo>
                <a:lnTo>
                  <a:pt x="203200" y="1038577"/>
                </a:lnTo>
                <a:lnTo>
                  <a:pt x="1636889" y="1230488"/>
                </a:lnTo>
                <a:lnTo>
                  <a:pt x="2540000" y="1490133"/>
                </a:lnTo>
                <a:lnTo>
                  <a:pt x="2980267" y="1885244"/>
                </a:lnTo>
                <a:lnTo>
                  <a:pt x="3318934" y="1309511"/>
                </a:lnTo>
                <a:lnTo>
                  <a:pt x="3262489" y="1253066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 cmpd="sng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orme libre 26"/>
          <p:cNvSpPr/>
          <p:nvPr/>
        </p:nvSpPr>
        <p:spPr>
          <a:xfrm>
            <a:off x="2506134" y="2257875"/>
            <a:ext cx="1354667" cy="1524000"/>
          </a:xfrm>
          <a:custGeom>
            <a:avLst/>
            <a:gdLst>
              <a:gd name="connsiteX0" fmla="*/ 1298223 w 1354667"/>
              <a:gd name="connsiteY0" fmla="*/ 0 h 1524000"/>
              <a:gd name="connsiteX1" fmla="*/ 0 w 1354667"/>
              <a:gd name="connsiteY1" fmla="*/ 1275644 h 1524000"/>
              <a:gd name="connsiteX2" fmla="*/ 248356 w 1354667"/>
              <a:gd name="connsiteY2" fmla="*/ 1524000 h 1524000"/>
              <a:gd name="connsiteX3" fmla="*/ 1162756 w 1354667"/>
              <a:gd name="connsiteY3" fmla="*/ 1422400 h 1524000"/>
              <a:gd name="connsiteX4" fmla="*/ 1354667 w 1354667"/>
              <a:gd name="connsiteY4" fmla="*/ 1207911 h 1524000"/>
              <a:gd name="connsiteX5" fmla="*/ 1298223 w 1354667"/>
              <a:gd name="connsiteY5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4667" h="1524000">
                <a:moveTo>
                  <a:pt x="1298223" y="0"/>
                </a:moveTo>
                <a:lnTo>
                  <a:pt x="0" y="1275644"/>
                </a:lnTo>
                <a:lnTo>
                  <a:pt x="248356" y="1524000"/>
                </a:lnTo>
                <a:lnTo>
                  <a:pt x="1162756" y="1422400"/>
                </a:lnTo>
                <a:lnTo>
                  <a:pt x="1354667" y="1207911"/>
                </a:lnTo>
                <a:lnTo>
                  <a:pt x="1298223" y="0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3564148" y="3806151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Place Carnot</a:t>
            </a:r>
            <a:endParaRPr lang="fr-FR" sz="1200" dirty="0"/>
          </a:p>
        </p:txBody>
      </p:sp>
      <p:sp>
        <p:nvSpPr>
          <p:cNvPr id="58" name="Croix 57"/>
          <p:cNvSpPr/>
          <p:nvPr/>
        </p:nvSpPr>
        <p:spPr>
          <a:xfrm rot="20300644">
            <a:off x="1727760" y="3055732"/>
            <a:ext cx="324717" cy="324717"/>
          </a:xfrm>
          <a:prstGeom prst="plus">
            <a:avLst>
              <a:gd name="adj" fmla="val 3736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7" name="Connecteur droit 46"/>
          <p:cNvCxnSpPr>
            <a:stCxn id="42" idx="5"/>
            <a:endCxn id="40" idx="1"/>
          </p:cNvCxnSpPr>
          <p:nvPr/>
        </p:nvCxnSpPr>
        <p:spPr>
          <a:xfrm>
            <a:off x="2534651" y="5810177"/>
            <a:ext cx="1018227" cy="4681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6080468" y="4946021"/>
            <a:ext cx="2849725" cy="1617925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7012809" y="5789634"/>
            <a:ext cx="191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Baisse</a:t>
            </a:r>
            <a:endParaRPr lang="fr-FR" sz="1400" b="1" dirty="0"/>
          </a:p>
        </p:txBody>
      </p:sp>
      <p:cxnSp>
        <p:nvCxnSpPr>
          <p:cNvPr id="37" name="Connecteur droit 36"/>
          <p:cNvCxnSpPr/>
          <p:nvPr/>
        </p:nvCxnSpPr>
        <p:spPr>
          <a:xfrm>
            <a:off x="6266292" y="5959127"/>
            <a:ext cx="617937" cy="0"/>
          </a:xfrm>
          <a:prstGeom prst="line">
            <a:avLst/>
          </a:prstGeom>
          <a:ln w="63500" cap="sq" cmpd="sng">
            <a:solidFill>
              <a:srgbClr val="3CAC04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6266292" y="6325601"/>
            <a:ext cx="617937" cy="0"/>
          </a:xfrm>
          <a:prstGeom prst="line">
            <a:avLst/>
          </a:prstGeom>
          <a:ln w="63500" cap="sq" cmpd="sng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7012809" y="6171712"/>
            <a:ext cx="191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Hausse</a:t>
            </a:r>
            <a:r>
              <a:rPr lang="fr-FR" sz="1400" dirty="0" smtClean="0"/>
              <a:t> 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6166950" y="5030175"/>
            <a:ext cx="27316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Variations de trafic aux heures de pointe du matin et du soir depuis la fermeture du Pont de Sète </a:t>
            </a:r>
            <a:endParaRPr lang="fr-FR" sz="1400" b="1" dirty="0"/>
          </a:p>
        </p:txBody>
      </p:sp>
      <p:cxnSp>
        <p:nvCxnSpPr>
          <p:cNvPr id="17" name="Connecteur droit 16"/>
          <p:cNvCxnSpPr/>
          <p:nvPr/>
        </p:nvCxnSpPr>
        <p:spPr>
          <a:xfrm flipH="1">
            <a:off x="2978298" y="3375173"/>
            <a:ext cx="4402014" cy="446128"/>
          </a:xfrm>
          <a:prstGeom prst="line">
            <a:avLst/>
          </a:prstGeom>
          <a:ln w="63500">
            <a:solidFill>
              <a:srgbClr val="00B05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2744428" y="4138828"/>
            <a:ext cx="1069838" cy="800362"/>
          </a:xfrm>
          <a:prstGeom prst="line">
            <a:avLst/>
          </a:prstGeom>
          <a:ln w="63500">
            <a:solidFill>
              <a:srgbClr val="00B05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 flipH="1" flipV="1">
            <a:off x="5145908" y="3896686"/>
            <a:ext cx="131955" cy="1880863"/>
          </a:xfrm>
          <a:prstGeom prst="line">
            <a:avLst/>
          </a:prstGeom>
          <a:ln w="63500">
            <a:solidFill>
              <a:srgbClr val="00B05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 flipH="1">
            <a:off x="2123381" y="4122350"/>
            <a:ext cx="469085" cy="1476076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à coins arrondis 58"/>
          <p:cNvSpPr/>
          <p:nvPr/>
        </p:nvSpPr>
        <p:spPr>
          <a:xfrm>
            <a:off x="6011219" y="1031468"/>
            <a:ext cx="2786418" cy="8709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 smtClean="0">
                <a:solidFill>
                  <a:schemeClr val="tx1"/>
                </a:solidFill>
              </a:rPr>
              <a:t>Boulevard de Strasbourg :</a:t>
            </a:r>
          </a:p>
          <a:p>
            <a:r>
              <a:rPr lang="fr-FR" sz="1200" dirty="0" smtClean="0">
                <a:solidFill>
                  <a:schemeClr val="tx1"/>
                </a:solidFill>
              </a:rPr>
              <a:t>Trafic moyen par jour : 6 700 véhicules</a:t>
            </a:r>
          </a:p>
          <a:p>
            <a:r>
              <a:rPr lang="fr-FR" sz="1200" dirty="0" smtClean="0">
                <a:solidFill>
                  <a:schemeClr val="tx1"/>
                </a:solidFill>
              </a:rPr>
              <a:t>Heure de pointe du matin - 20 %</a:t>
            </a:r>
          </a:p>
          <a:p>
            <a:r>
              <a:rPr lang="fr-FR" sz="1200" dirty="0" smtClean="0">
                <a:solidFill>
                  <a:schemeClr val="tx1"/>
                </a:solidFill>
              </a:rPr>
              <a:t>Heure de pointe du soir - 18 %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60" name="Connecteur droit 59"/>
          <p:cNvCxnSpPr/>
          <p:nvPr/>
        </p:nvCxnSpPr>
        <p:spPr>
          <a:xfrm flipH="1">
            <a:off x="6319952" y="1889413"/>
            <a:ext cx="29135" cy="1299172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à coins arrondis 67"/>
          <p:cNvSpPr/>
          <p:nvPr/>
        </p:nvSpPr>
        <p:spPr>
          <a:xfrm>
            <a:off x="6046324" y="3699690"/>
            <a:ext cx="2786418" cy="8709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 smtClean="0">
                <a:solidFill>
                  <a:schemeClr val="tx1"/>
                </a:solidFill>
              </a:rPr>
              <a:t>Avenue de Palavas :</a:t>
            </a:r>
          </a:p>
          <a:p>
            <a:r>
              <a:rPr lang="fr-FR" sz="1200" dirty="0" smtClean="0">
                <a:solidFill>
                  <a:schemeClr val="tx1"/>
                </a:solidFill>
              </a:rPr>
              <a:t>Trafic moyen par jour : 4 400 véhicules</a:t>
            </a:r>
          </a:p>
          <a:p>
            <a:r>
              <a:rPr lang="fr-FR" sz="1200" dirty="0" smtClean="0">
                <a:solidFill>
                  <a:schemeClr val="tx1"/>
                </a:solidFill>
              </a:rPr>
              <a:t>Heure de pointe du matin - 17 %</a:t>
            </a:r>
          </a:p>
          <a:p>
            <a:r>
              <a:rPr lang="fr-FR" sz="1200" dirty="0" smtClean="0">
                <a:solidFill>
                  <a:schemeClr val="tx1"/>
                </a:solidFill>
              </a:rPr>
              <a:t>Heure de pointe du soir - 21 %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9" name="Rectangle à coins arrondis 68"/>
          <p:cNvSpPr/>
          <p:nvPr/>
        </p:nvSpPr>
        <p:spPr>
          <a:xfrm>
            <a:off x="3113334" y="5842848"/>
            <a:ext cx="2786418" cy="8709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 smtClean="0">
                <a:solidFill>
                  <a:schemeClr val="tx1"/>
                </a:solidFill>
              </a:rPr>
              <a:t>Rue Frédéric Bazille :</a:t>
            </a:r>
          </a:p>
          <a:p>
            <a:r>
              <a:rPr lang="fr-FR" sz="1200" dirty="0" smtClean="0">
                <a:solidFill>
                  <a:schemeClr val="tx1"/>
                </a:solidFill>
              </a:rPr>
              <a:t>Trafic moyen par jour : 1 300 véhicules</a:t>
            </a:r>
          </a:p>
          <a:p>
            <a:r>
              <a:rPr lang="fr-FR" sz="1200" dirty="0" smtClean="0">
                <a:solidFill>
                  <a:schemeClr val="tx1"/>
                </a:solidFill>
              </a:rPr>
              <a:t>Heure de pointe du matin - 55 %</a:t>
            </a:r>
          </a:p>
          <a:p>
            <a:r>
              <a:rPr lang="fr-FR" sz="1200" dirty="0" smtClean="0">
                <a:solidFill>
                  <a:schemeClr val="tx1"/>
                </a:solidFill>
              </a:rPr>
              <a:t>Heure de pointe du soir - 26 %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70" name="Connecteur droit 69"/>
          <p:cNvCxnSpPr/>
          <p:nvPr/>
        </p:nvCxnSpPr>
        <p:spPr>
          <a:xfrm flipH="1" flipV="1">
            <a:off x="3401832" y="4621679"/>
            <a:ext cx="35071" cy="1227924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>
            <a:stCxn id="68" idx="1"/>
          </p:cNvCxnSpPr>
          <p:nvPr/>
        </p:nvCxnSpPr>
        <p:spPr>
          <a:xfrm flipH="1">
            <a:off x="5211885" y="4135156"/>
            <a:ext cx="834439" cy="30902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à coins arrondis 72"/>
          <p:cNvSpPr/>
          <p:nvPr/>
        </p:nvSpPr>
        <p:spPr>
          <a:xfrm>
            <a:off x="181206" y="5842848"/>
            <a:ext cx="2786418" cy="8709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 smtClean="0">
                <a:solidFill>
                  <a:schemeClr val="tx1"/>
                </a:solidFill>
              </a:rPr>
              <a:t>Rue Peysson :</a:t>
            </a:r>
          </a:p>
          <a:p>
            <a:r>
              <a:rPr lang="fr-FR" sz="1200" dirty="0" smtClean="0">
                <a:solidFill>
                  <a:schemeClr val="tx1"/>
                </a:solidFill>
              </a:rPr>
              <a:t>Trafic moyen par jour : 4 700 véhicules</a:t>
            </a:r>
          </a:p>
          <a:p>
            <a:r>
              <a:rPr lang="fr-FR" sz="1200" dirty="0" smtClean="0">
                <a:solidFill>
                  <a:schemeClr val="tx1"/>
                </a:solidFill>
              </a:rPr>
              <a:t>Heure de pointe du matin + 45 %</a:t>
            </a:r>
          </a:p>
          <a:p>
            <a:r>
              <a:rPr lang="fr-FR" sz="1200" dirty="0" smtClean="0">
                <a:solidFill>
                  <a:schemeClr val="tx1"/>
                </a:solidFill>
              </a:rPr>
              <a:t>Heure de pointe du soir + 12 %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74" name="Connecteur droit 73"/>
          <p:cNvCxnSpPr/>
          <p:nvPr/>
        </p:nvCxnSpPr>
        <p:spPr>
          <a:xfrm flipV="1">
            <a:off x="2292761" y="5018717"/>
            <a:ext cx="45353" cy="807917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101180" y="680499"/>
            <a:ext cx="5715756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Premier enseignement : avec le plan de circulation actuel, la baisse significative de trafic (moins 20 %) déjà observée aux abords de la place Carnot permet de réduire le nombre de voies sur le boulevard de Strasbourg de 3 à 2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63592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4284" r="1515" b="2517"/>
          <a:stretch/>
        </p:blipFill>
        <p:spPr>
          <a:xfrm>
            <a:off x="35496" y="548680"/>
            <a:ext cx="9073008" cy="6264696"/>
          </a:xfrm>
          <a:prstGeom prst="rect">
            <a:avLst/>
          </a:prstGeom>
        </p:spPr>
      </p:pic>
      <p:sp>
        <p:nvSpPr>
          <p:cNvPr id="5" name="Forme libre 4"/>
          <p:cNvSpPr/>
          <p:nvPr/>
        </p:nvSpPr>
        <p:spPr>
          <a:xfrm>
            <a:off x="1332090" y="1320898"/>
            <a:ext cx="6637867" cy="4684889"/>
          </a:xfrm>
          <a:custGeom>
            <a:avLst/>
            <a:gdLst>
              <a:gd name="connsiteX0" fmla="*/ 22578 w 6637867"/>
              <a:gd name="connsiteY0" fmla="*/ 4684889 h 4684889"/>
              <a:gd name="connsiteX1" fmla="*/ 2449689 w 6637867"/>
              <a:gd name="connsiteY1" fmla="*/ 3759200 h 4684889"/>
              <a:gd name="connsiteX2" fmla="*/ 2912533 w 6637867"/>
              <a:gd name="connsiteY2" fmla="*/ 3544711 h 4684889"/>
              <a:gd name="connsiteX3" fmla="*/ 3747911 w 6637867"/>
              <a:gd name="connsiteY3" fmla="*/ 3431822 h 4684889"/>
              <a:gd name="connsiteX4" fmla="*/ 3612444 w 6637867"/>
              <a:gd name="connsiteY4" fmla="*/ 2043289 h 4684889"/>
              <a:gd name="connsiteX5" fmla="*/ 6570133 w 6637867"/>
              <a:gd name="connsiteY5" fmla="*/ 1772356 h 4684889"/>
              <a:gd name="connsiteX6" fmla="*/ 6637867 w 6637867"/>
              <a:gd name="connsiteY6" fmla="*/ 1648178 h 4684889"/>
              <a:gd name="connsiteX7" fmla="*/ 5565422 w 6637867"/>
              <a:gd name="connsiteY7" fmla="*/ 598311 h 4684889"/>
              <a:gd name="connsiteX8" fmla="*/ 4210755 w 6637867"/>
              <a:gd name="connsiteY8" fmla="*/ 56445 h 4684889"/>
              <a:gd name="connsiteX9" fmla="*/ 3984978 w 6637867"/>
              <a:gd name="connsiteY9" fmla="*/ 0 h 4684889"/>
              <a:gd name="connsiteX10" fmla="*/ 3544711 w 6637867"/>
              <a:gd name="connsiteY10" fmla="*/ 22578 h 4684889"/>
              <a:gd name="connsiteX11" fmla="*/ 2957689 w 6637867"/>
              <a:gd name="connsiteY11" fmla="*/ 79022 h 4684889"/>
              <a:gd name="connsiteX12" fmla="*/ 2709333 w 6637867"/>
              <a:gd name="connsiteY12" fmla="*/ 349956 h 4684889"/>
              <a:gd name="connsiteX13" fmla="*/ 553155 w 6637867"/>
              <a:gd name="connsiteY13" fmla="*/ 2585156 h 4684889"/>
              <a:gd name="connsiteX14" fmla="*/ 0 w 6637867"/>
              <a:gd name="connsiteY14" fmla="*/ 4289778 h 4684889"/>
              <a:gd name="connsiteX15" fmla="*/ 101600 w 6637867"/>
              <a:gd name="connsiteY15" fmla="*/ 4684889 h 4684889"/>
              <a:gd name="connsiteX16" fmla="*/ 191911 w 6637867"/>
              <a:gd name="connsiteY16" fmla="*/ 4639733 h 468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37867" h="4684889">
                <a:moveTo>
                  <a:pt x="22578" y="4684889"/>
                </a:moveTo>
                <a:lnTo>
                  <a:pt x="2449689" y="3759200"/>
                </a:lnTo>
                <a:lnTo>
                  <a:pt x="2912533" y="3544711"/>
                </a:lnTo>
                <a:lnTo>
                  <a:pt x="3747911" y="3431822"/>
                </a:lnTo>
                <a:lnTo>
                  <a:pt x="3612444" y="2043289"/>
                </a:lnTo>
                <a:lnTo>
                  <a:pt x="6570133" y="1772356"/>
                </a:lnTo>
                <a:lnTo>
                  <a:pt x="6637867" y="1648178"/>
                </a:lnTo>
                <a:lnTo>
                  <a:pt x="5565422" y="598311"/>
                </a:lnTo>
                <a:lnTo>
                  <a:pt x="4210755" y="56445"/>
                </a:lnTo>
                <a:lnTo>
                  <a:pt x="3984978" y="0"/>
                </a:lnTo>
                <a:lnTo>
                  <a:pt x="3544711" y="22578"/>
                </a:lnTo>
                <a:lnTo>
                  <a:pt x="2957689" y="79022"/>
                </a:lnTo>
                <a:lnTo>
                  <a:pt x="2709333" y="349956"/>
                </a:lnTo>
                <a:lnTo>
                  <a:pt x="553155" y="2585156"/>
                </a:lnTo>
                <a:lnTo>
                  <a:pt x="0" y="4289778"/>
                </a:lnTo>
                <a:lnTo>
                  <a:pt x="101600" y="4684889"/>
                </a:lnTo>
                <a:lnTo>
                  <a:pt x="191911" y="4639733"/>
                </a:lnTo>
              </a:path>
            </a:pathLst>
          </a:cu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 rot="20514148">
            <a:off x="2997358" y="5361888"/>
            <a:ext cx="968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Bvd Rabelais</a:t>
            </a:r>
          </a:p>
        </p:txBody>
      </p:sp>
      <p:sp>
        <p:nvSpPr>
          <p:cNvPr id="7" name="ZoneTexte 6"/>
          <p:cNvSpPr txBox="1"/>
          <p:nvPr/>
        </p:nvSpPr>
        <p:spPr>
          <a:xfrm rot="19718416">
            <a:off x="5458131" y="4225740"/>
            <a:ext cx="960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Bvd d’Orient</a:t>
            </a:r>
          </a:p>
        </p:txBody>
      </p:sp>
      <p:sp>
        <p:nvSpPr>
          <p:cNvPr id="8" name="ZoneTexte 7"/>
          <p:cNvSpPr txBox="1"/>
          <p:nvPr/>
        </p:nvSpPr>
        <p:spPr>
          <a:xfrm rot="21266086">
            <a:off x="5528777" y="3168086"/>
            <a:ext cx="1312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Bvd de Strasbourg</a:t>
            </a:r>
          </a:p>
        </p:txBody>
      </p:sp>
      <p:sp>
        <p:nvSpPr>
          <p:cNvPr id="9" name="ZoneTexte 8"/>
          <p:cNvSpPr txBox="1"/>
          <p:nvPr/>
        </p:nvSpPr>
        <p:spPr>
          <a:xfrm rot="17268649">
            <a:off x="1978788" y="5101101"/>
            <a:ext cx="9037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Peyson</a:t>
            </a:r>
          </a:p>
        </p:txBody>
      </p:sp>
      <p:sp>
        <p:nvSpPr>
          <p:cNvPr id="10" name="ZoneTexte 9"/>
          <p:cNvSpPr txBox="1"/>
          <p:nvPr/>
        </p:nvSpPr>
        <p:spPr>
          <a:xfrm rot="5051062">
            <a:off x="4764407" y="5678150"/>
            <a:ext cx="1339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Avenue de Palavas</a:t>
            </a:r>
          </a:p>
        </p:txBody>
      </p:sp>
      <p:sp>
        <p:nvSpPr>
          <p:cNvPr id="14" name="ZoneTexte 13"/>
          <p:cNvSpPr txBox="1"/>
          <p:nvPr/>
        </p:nvSpPr>
        <p:spPr>
          <a:xfrm rot="2146960">
            <a:off x="2768883" y="4356894"/>
            <a:ext cx="1405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Frédéric Bazille</a:t>
            </a:r>
          </a:p>
        </p:txBody>
      </p:sp>
      <p:sp>
        <p:nvSpPr>
          <p:cNvPr id="65" name="ZoneTexte 64"/>
          <p:cNvSpPr txBox="1"/>
          <p:nvPr/>
        </p:nvSpPr>
        <p:spPr>
          <a:xfrm rot="866062">
            <a:off x="5746348" y="2500757"/>
            <a:ext cx="1657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Rue de la Méditerranée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6" name="ZoneTexte 65"/>
          <p:cNvSpPr txBox="1"/>
          <p:nvPr/>
        </p:nvSpPr>
        <p:spPr>
          <a:xfrm rot="5400000">
            <a:off x="3461625" y="2577040"/>
            <a:ext cx="1151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</a:t>
            </a:r>
            <a:r>
              <a:rPr lang="fr-FR" sz="1200" dirty="0" smtClean="0">
                <a:solidFill>
                  <a:schemeClr val="bg1"/>
                </a:solidFill>
              </a:rPr>
              <a:t>Henri René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 rot="18908288">
            <a:off x="1987528" y="2670986"/>
            <a:ext cx="148223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Gare Saint-Roch</a:t>
            </a:r>
            <a:endParaRPr lang="fr-FR" sz="1200" b="1" dirty="0"/>
          </a:p>
        </p:txBody>
      </p:sp>
      <p:sp>
        <p:nvSpPr>
          <p:cNvPr id="26" name="Forme libre 25"/>
          <p:cNvSpPr/>
          <p:nvPr/>
        </p:nvSpPr>
        <p:spPr>
          <a:xfrm>
            <a:off x="4233333" y="1377342"/>
            <a:ext cx="3318934" cy="1885244"/>
          </a:xfrm>
          <a:custGeom>
            <a:avLst/>
            <a:gdLst>
              <a:gd name="connsiteX0" fmla="*/ 3262489 w 3318934"/>
              <a:gd name="connsiteY0" fmla="*/ 1253066 h 1885244"/>
              <a:gd name="connsiteX1" fmla="*/ 2641600 w 3318934"/>
              <a:gd name="connsiteY1" fmla="*/ 643466 h 1885244"/>
              <a:gd name="connsiteX2" fmla="*/ 1072445 w 3318934"/>
              <a:gd name="connsiteY2" fmla="*/ 0 h 1885244"/>
              <a:gd name="connsiteX3" fmla="*/ 349956 w 3318934"/>
              <a:gd name="connsiteY3" fmla="*/ 79022 h 1885244"/>
              <a:gd name="connsiteX4" fmla="*/ 0 w 3318934"/>
              <a:gd name="connsiteY4" fmla="*/ 756355 h 1885244"/>
              <a:gd name="connsiteX5" fmla="*/ 203200 w 3318934"/>
              <a:gd name="connsiteY5" fmla="*/ 1038577 h 1885244"/>
              <a:gd name="connsiteX6" fmla="*/ 1636889 w 3318934"/>
              <a:gd name="connsiteY6" fmla="*/ 1230488 h 1885244"/>
              <a:gd name="connsiteX7" fmla="*/ 2540000 w 3318934"/>
              <a:gd name="connsiteY7" fmla="*/ 1490133 h 1885244"/>
              <a:gd name="connsiteX8" fmla="*/ 2980267 w 3318934"/>
              <a:gd name="connsiteY8" fmla="*/ 1885244 h 1885244"/>
              <a:gd name="connsiteX9" fmla="*/ 3318934 w 3318934"/>
              <a:gd name="connsiteY9" fmla="*/ 1309511 h 1885244"/>
              <a:gd name="connsiteX10" fmla="*/ 3262489 w 3318934"/>
              <a:gd name="connsiteY10" fmla="*/ 1253066 h 1885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18934" h="1885244">
                <a:moveTo>
                  <a:pt x="3262489" y="1253066"/>
                </a:moveTo>
                <a:lnTo>
                  <a:pt x="2641600" y="643466"/>
                </a:lnTo>
                <a:lnTo>
                  <a:pt x="1072445" y="0"/>
                </a:lnTo>
                <a:lnTo>
                  <a:pt x="349956" y="79022"/>
                </a:lnTo>
                <a:lnTo>
                  <a:pt x="0" y="756355"/>
                </a:lnTo>
                <a:lnTo>
                  <a:pt x="203200" y="1038577"/>
                </a:lnTo>
                <a:lnTo>
                  <a:pt x="1636889" y="1230488"/>
                </a:lnTo>
                <a:lnTo>
                  <a:pt x="2540000" y="1490133"/>
                </a:lnTo>
                <a:lnTo>
                  <a:pt x="2980267" y="1885244"/>
                </a:lnTo>
                <a:lnTo>
                  <a:pt x="3318934" y="1309511"/>
                </a:lnTo>
                <a:lnTo>
                  <a:pt x="3262489" y="1253066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 cmpd="sng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orme libre 26"/>
          <p:cNvSpPr/>
          <p:nvPr/>
        </p:nvSpPr>
        <p:spPr>
          <a:xfrm>
            <a:off x="2506134" y="2257875"/>
            <a:ext cx="1354667" cy="1524000"/>
          </a:xfrm>
          <a:custGeom>
            <a:avLst/>
            <a:gdLst>
              <a:gd name="connsiteX0" fmla="*/ 1298223 w 1354667"/>
              <a:gd name="connsiteY0" fmla="*/ 0 h 1524000"/>
              <a:gd name="connsiteX1" fmla="*/ 0 w 1354667"/>
              <a:gd name="connsiteY1" fmla="*/ 1275644 h 1524000"/>
              <a:gd name="connsiteX2" fmla="*/ 248356 w 1354667"/>
              <a:gd name="connsiteY2" fmla="*/ 1524000 h 1524000"/>
              <a:gd name="connsiteX3" fmla="*/ 1162756 w 1354667"/>
              <a:gd name="connsiteY3" fmla="*/ 1422400 h 1524000"/>
              <a:gd name="connsiteX4" fmla="*/ 1354667 w 1354667"/>
              <a:gd name="connsiteY4" fmla="*/ 1207911 h 1524000"/>
              <a:gd name="connsiteX5" fmla="*/ 1298223 w 1354667"/>
              <a:gd name="connsiteY5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4667" h="1524000">
                <a:moveTo>
                  <a:pt x="1298223" y="0"/>
                </a:moveTo>
                <a:lnTo>
                  <a:pt x="0" y="1275644"/>
                </a:lnTo>
                <a:lnTo>
                  <a:pt x="248356" y="1524000"/>
                </a:lnTo>
                <a:lnTo>
                  <a:pt x="1162756" y="1422400"/>
                </a:lnTo>
                <a:lnTo>
                  <a:pt x="1354667" y="1207911"/>
                </a:lnTo>
                <a:lnTo>
                  <a:pt x="1298223" y="0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3564148" y="3806151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chemeClr val="bg1"/>
                </a:solidFill>
              </a:rPr>
              <a:t>Place Carnot</a:t>
            </a:r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3" name="Forme libre 2"/>
          <p:cNvSpPr/>
          <p:nvPr/>
        </p:nvSpPr>
        <p:spPr>
          <a:xfrm>
            <a:off x="1932781" y="3553196"/>
            <a:ext cx="1003982" cy="287326"/>
          </a:xfrm>
          <a:custGeom>
            <a:avLst/>
            <a:gdLst>
              <a:gd name="connsiteX0" fmla="*/ 5500254 w 5500254"/>
              <a:gd name="connsiteY0" fmla="*/ 0 h 540327"/>
              <a:gd name="connsiteX1" fmla="*/ 609600 w 5500254"/>
              <a:gd name="connsiteY1" fmla="*/ 540327 h 540327"/>
              <a:gd name="connsiteX2" fmla="*/ 0 w 5500254"/>
              <a:gd name="connsiteY2" fmla="*/ 55418 h 540327"/>
              <a:gd name="connsiteX0" fmla="*/ 5096842 w 5096842"/>
              <a:gd name="connsiteY0" fmla="*/ 0 h 513432"/>
              <a:gd name="connsiteX1" fmla="*/ 609600 w 5096842"/>
              <a:gd name="connsiteY1" fmla="*/ 513432 h 513432"/>
              <a:gd name="connsiteX2" fmla="*/ 0 w 5096842"/>
              <a:gd name="connsiteY2" fmla="*/ 28523 h 513432"/>
              <a:gd name="connsiteX0" fmla="*/ 5190972 w 5190972"/>
              <a:gd name="connsiteY0" fmla="*/ 0 h 513432"/>
              <a:gd name="connsiteX1" fmla="*/ 703730 w 5190972"/>
              <a:gd name="connsiteY1" fmla="*/ 513432 h 513432"/>
              <a:gd name="connsiteX2" fmla="*/ 0 w 5190972"/>
              <a:gd name="connsiteY2" fmla="*/ 297464 h 513432"/>
              <a:gd name="connsiteX0" fmla="*/ 5190972 w 5190972"/>
              <a:gd name="connsiteY0" fmla="*/ 0 h 513432"/>
              <a:gd name="connsiteX1" fmla="*/ 703730 w 5190972"/>
              <a:gd name="connsiteY1" fmla="*/ 513432 h 513432"/>
              <a:gd name="connsiteX2" fmla="*/ 0 w 5190972"/>
              <a:gd name="connsiteY2" fmla="*/ 297464 h 513432"/>
              <a:gd name="connsiteX0" fmla="*/ 5190972 w 5190972"/>
              <a:gd name="connsiteY0" fmla="*/ 0 h 513432"/>
              <a:gd name="connsiteX1" fmla="*/ 703730 w 5190972"/>
              <a:gd name="connsiteY1" fmla="*/ 513432 h 513432"/>
              <a:gd name="connsiteX2" fmla="*/ 0 w 5190972"/>
              <a:gd name="connsiteY2" fmla="*/ 297464 h 513432"/>
              <a:gd name="connsiteX0" fmla="*/ 1003982 w 1003982"/>
              <a:gd name="connsiteY0" fmla="*/ 243126 h 287326"/>
              <a:gd name="connsiteX1" fmla="*/ 703730 w 1003982"/>
              <a:gd name="connsiteY1" fmla="*/ 287326 h 287326"/>
              <a:gd name="connsiteX2" fmla="*/ 0 w 1003982"/>
              <a:gd name="connsiteY2" fmla="*/ 71358 h 28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3982" h="287326">
                <a:moveTo>
                  <a:pt x="1003982" y="243126"/>
                </a:moveTo>
                <a:lnTo>
                  <a:pt x="703730" y="287326"/>
                </a:lnTo>
                <a:cubicBezTo>
                  <a:pt x="469153" y="215337"/>
                  <a:pt x="248024" y="-152488"/>
                  <a:pt x="0" y="71358"/>
                </a:cubicBezTo>
              </a:path>
            </a:pathLst>
          </a:custGeom>
          <a:noFill/>
          <a:ln w="63500">
            <a:solidFill>
              <a:srgbClr val="FFC000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 14"/>
          <p:cNvSpPr/>
          <p:nvPr/>
        </p:nvSpPr>
        <p:spPr>
          <a:xfrm>
            <a:off x="138546" y="4137212"/>
            <a:ext cx="1114884" cy="2332861"/>
          </a:xfrm>
          <a:custGeom>
            <a:avLst/>
            <a:gdLst>
              <a:gd name="connsiteX0" fmla="*/ 0 w 872837"/>
              <a:gd name="connsiteY0" fmla="*/ 2050473 h 2050473"/>
              <a:gd name="connsiteX1" fmla="*/ 415637 w 872837"/>
              <a:gd name="connsiteY1" fmla="*/ 1953491 h 2050473"/>
              <a:gd name="connsiteX2" fmla="*/ 540328 w 872837"/>
              <a:gd name="connsiteY2" fmla="*/ 415636 h 2050473"/>
              <a:gd name="connsiteX3" fmla="*/ 872837 w 872837"/>
              <a:gd name="connsiteY3" fmla="*/ 0 h 2050473"/>
              <a:gd name="connsiteX0" fmla="*/ 0 w 1114884"/>
              <a:gd name="connsiteY0" fmla="*/ 2332861 h 2332861"/>
              <a:gd name="connsiteX1" fmla="*/ 415637 w 1114884"/>
              <a:gd name="connsiteY1" fmla="*/ 2235879 h 2332861"/>
              <a:gd name="connsiteX2" fmla="*/ 540328 w 1114884"/>
              <a:gd name="connsiteY2" fmla="*/ 698024 h 2332861"/>
              <a:gd name="connsiteX3" fmla="*/ 1114884 w 1114884"/>
              <a:gd name="connsiteY3" fmla="*/ 0 h 2332861"/>
              <a:gd name="connsiteX0" fmla="*/ 0 w 1114884"/>
              <a:gd name="connsiteY0" fmla="*/ 2332861 h 2332861"/>
              <a:gd name="connsiteX1" fmla="*/ 415637 w 1114884"/>
              <a:gd name="connsiteY1" fmla="*/ 2235879 h 2332861"/>
              <a:gd name="connsiteX2" fmla="*/ 540328 w 1114884"/>
              <a:gd name="connsiteY2" fmla="*/ 698024 h 2332861"/>
              <a:gd name="connsiteX3" fmla="*/ 667570 w 1114884"/>
              <a:gd name="connsiteY3" fmla="*/ 398693 h 2332861"/>
              <a:gd name="connsiteX4" fmla="*/ 1114884 w 1114884"/>
              <a:gd name="connsiteY4" fmla="*/ 0 h 233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884" h="2332861">
                <a:moveTo>
                  <a:pt x="0" y="2332861"/>
                </a:moveTo>
                <a:lnTo>
                  <a:pt x="415637" y="2235879"/>
                </a:lnTo>
                <a:lnTo>
                  <a:pt x="540328" y="698024"/>
                </a:lnTo>
                <a:cubicBezTo>
                  <a:pt x="590338" y="405863"/>
                  <a:pt x="571811" y="515030"/>
                  <a:pt x="667570" y="398693"/>
                </a:cubicBezTo>
                <a:cubicBezTo>
                  <a:pt x="763329" y="282356"/>
                  <a:pt x="1048353" y="80486"/>
                  <a:pt x="1114884" y="0"/>
                </a:cubicBezTo>
              </a:path>
            </a:pathLst>
          </a:custGeom>
          <a:noFill/>
          <a:ln w="63500">
            <a:solidFill>
              <a:srgbClr val="FFC000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944" y="3501658"/>
            <a:ext cx="585946" cy="585946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944" y="4168469"/>
            <a:ext cx="594107" cy="594107"/>
          </a:xfrm>
          <a:prstGeom prst="rect">
            <a:avLst/>
          </a:prstGeom>
        </p:spPr>
      </p:pic>
      <p:cxnSp>
        <p:nvCxnSpPr>
          <p:cNvPr id="47" name="Connecteur droit 46"/>
          <p:cNvCxnSpPr>
            <a:stCxn id="42" idx="5"/>
            <a:endCxn id="40" idx="1"/>
          </p:cNvCxnSpPr>
          <p:nvPr/>
        </p:nvCxnSpPr>
        <p:spPr>
          <a:xfrm>
            <a:off x="2534651" y="5810177"/>
            <a:ext cx="1018227" cy="4681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rme libre 3"/>
          <p:cNvSpPr/>
          <p:nvPr/>
        </p:nvSpPr>
        <p:spPr>
          <a:xfrm>
            <a:off x="1573306" y="3442447"/>
            <a:ext cx="5580529" cy="2420471"/>
          </a:xfrm>
          <a:custGeom>
            <a:avLst/>
            <a:gdLst>
              <a:gd name="connsiteX0" fmla="*/ 5513294 w 5513294"/>
              <a:gd name="connsiteY0" fmla="*/ 0 h 2420471"/>
              <a:gd name="connsiteX1" fmla="*/ 1116106 w 5513294"/>
              <a:gd name="connsiteY1" fmla="*/ 510988 h 2420471"/>
              <a:gd name="connsiteX2" fmla="*/ 578223 w 5513294"/>
              <a:gd name="connsiteY2" fmla="*/ 2191871 h 2420471"/>
              <a:gd name="connsiteX3" fmla="*/ 0 w 5513294"/>
              <a:gd name="connsiteY3" fmla="*/ 2420471 h 2420471"/>
              <a:gd name="connsiteX0" fmla="*/ 5580529 w 5580529"/>
              <a:gd name="connsiteY0" fmla="*/ 0 h 2420471"/>
              <a:gd name="connsiteX1" fmla="*/ 1116106 w 5580529"/>
              <a:gd name="connsiteY1" fmla="*/ 510988 h 2420471"/>
              <a:gd name="connsiteX2" fmla="*/ 578223 w 5580529"/>
              <a:gd name="connsiteY2" fmla="*/ 2191871 h 2420471"/>
              <a:gd name="connsiteX3" fmla="*/ 0 w 5580529"/>
              <a:gd name="connsiteY3" fmla="*/ 2420471 h 2420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0529" h="2420471">
                <a:moveTo>
                  <a:pt x="5580529" y="0"/>
                </a:moveTo>
                <a:lnTo>
                  <a:pt x="1116106" y="510988"/>
                </a:lnTo>
                <a:lnTo>
                  <a:pt x="578223" y="2191871"/>
                </a:lnTo>
                <a:lnTo>
                  <a:pt x="0" y="2420471"/>
                </a:lnTo>
              </a:path>
            </a:pathLst>
          </a:custGeom>
          <a:noFill/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1640541" y="3671047"/>
            <a:ext cx="5378824" cy="2326341"/>
          </a:xfrm>
          <a:custGeom>
            <a:avLst/>
            <a:gdLst>
              <a:gd name="connsiteX0" fmla="*/ 0 w 5378824"/>
              <a:gd name="connsiteY0" fmla="*/ 2326341 h 2326341"/>
              <a:gd name="connsiteX1" fmla="*/ 2702859 w 5378824"/>
              <a:gd name="connsiteY1" fmla="*/ 1290918 h 2326341"/>
              <a:gd name="connsiteX2" fmla="*/ 3630706 w 5378824"/>
              <a:gd name="connsiteY2" fmla="*/ 1143000 h 2326341"/>
              <a:gd name="connsiteX3" fmla="*/ 5378824 w 5378824"/>
              <a:gd name="connsiteY3" fmla="*/ 0 h 232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8824" h="2326341">
                <a:moveTo>
                  <a:pt x="0" y="2326341"/>
                </a:moveTo>
                <a:lnTo>
                  <a:pt x="2702859" y="1290918"/>
                </a:lnTo>
                <a:lnTo>
                  <a:pt x="3630706" y="1143000"/>
                </a:lnTo>
                <a:lnTo>
                  <a:pt x="5378824" y="0"/>
                </a:lnTo>
              </a:path>
            </a:pathLst>
          </a:custGeom>
          <a:noFill/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6080468" y="5235829"/>
            <a:ext cx="2849725" cy="1425351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7015897" y="5303642"/>
            <a:ext cx="1914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Principaux Itinéraires d’accès au parking Saint-Roch</a:t>
            </a:r>
            <a:endParaRPr lang="fr-FR" sz="1400" dirty="0"/>
          </a:p>
        </p:txBody>
      </p:sp>
      <p:cxnSp>
        <p:nvCxnSpPr>
          <p:cNvPr id="37" name="Connecteur droit 36"/>
          <p:cNvCxnSpPr/>
          <p:nvPr/>
        </p:nvCxnSpPr>
        <p:spPr>
          <a:xfrm>
            <a:off x="6234166" y="5517232"/>
            <a:ext cx="617937" cy="0"/>
          </a:xfrm>
          <a:prstGeom prst="line">
            <a:avLst/>
          </a:prstGeom>
          <a:ln w="63500" cap="sq" cmpd="sng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6266292" y="6325601"/>
            <a:ext cx="617937" cy="0"/>
          </a:xfrm>
          <a:prstGeom prst="line">
            <a:avLst/>
          </a:prstGeom>
          <a:ln w="63500" cap="sq" cmpd="sng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7005801" y="6063991"/>
            <a:ext cx="191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Principaux itinéraires de transit automobile</a:t>
            </a:r>
            <a:endParaRPr lang="fr-FR" sz="1400" dirty="0"/>
          </a:p>
        </p:txBody>
      </p:sp>
      <p:sp>
        <p:nvSpPr>
          <p:cNvPr id="39" name="ZoneTexte 38"/>
          <p:cNvSpPr txBox="1"/>
          <p:nvPr/>
        </p:nvSpPr>
        <p:spPr>
          <a:xfrm>
            <a:off x="0" y="-9479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/>
              <a:t>O</a:t>
            </a:r>
            <a:r>
              <a:rPr lang="fr-FR" sz="2800" b="1" dirty="0" smtClean="0"/>
              <a:t>ption 1 : le plan de circulation actuel est maintenu</a:t>
            </a:r>
          </a:p>
          <a:p>
            <a:r>
              <a:rPr lang="fr-FR" sz="2800" b="1" dirty="0" smtClean="0"/>
              <a:t>et le boulevard de Strasbourg est réduit de 3 à 2 voies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38546" y="1050239"/>
            <a:ext cx="8733308" cy="95410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b="1" dirty="0"/>
              <a:t>Avantages : </a:t>
            </a:r>
          </a:p>
          <a:p>
            <a:pPr marL="171450" indent="-171450">
              <a:buFontTx/>
              <a:buChar char="-"/>
            </a:pPr>
            <a:r>
              <a:rPr lang="fr-FR" sz="1400" dirty="0"/>
              <a:t>Permet </a:t>
            </a:r>
            <a:r>
              <a:rPr lang="fr-FR" sz="1400" dirty="0" smtClean="0"/>
              <a:t>de créer un itinéraire cyclable sur le </a:t>
            </a:r>
            <a:r>
              <a:rPr lang="fr-FR" sz="1400" dirty="0"/>
              <a:t>boulevard de </a:t>
            </a:r>
            <a:r>
              <a:rPr lang="fr-FR" sz="1400" dirty="0" smtClean="0"/>
              <a:t>Strasbourg</a:t>
            </a:r>
          </a:p>
          <a:p>
            <a:pPr marL="171450" indent="-171450">
              <a:buFontTx/>
              <a:buChar char="-"/>
            </a:pPr>
            <a:r>
              <a:rPr lang="fr-FR" sz="1400" dirty="0" smtClean="0"/>
              <a:t>Permet des aménagements aux abords de la place </a:t>
            </a:r>
            <a:r>
              <a:rPr lang="fr-FR" sz="1400" dirty="0"/>
              <a:t>C</a:t>
            </a:r>
            <a:r>
              <a:rPr lang="fr-FR" sz="1400" dirty="0" smtClean="0"/>
              <a:t>arnot à court terme et avec des coûts faibles</a:t>
            </a:r>
          </a:p>
          <a:p>
            <a:pPr marL="171450" indent="-171450">
              <a:buFontTx/>
              <a:buChar char="-"/>
            </a:pPr>
            <a:r>
              <a:rPr lang="fr-FR" sz="1400" dirty="0" smtClean="0"/>
              <a:t>N’augmente pas le trafic sur le boulevard Rabelais</a:t>
            </a:r>
            <a:endParaRPr lang="fr-FR" sz="1400" dirty="0"/>
          </a:p>
        </p:txBody>
      </p:sp>
      <p:sp>
        <p:nvSpPr>
          <p:cNvPr id="48" name="Rectangle 47"/>
          <p:cNvSpPr/>
          <p:nvPr/>
        </p:nvSpPr>
        <p:spPr>
          <a:xfrm>
            <a:off x="138546" y="2095070"/>
            <a:ext cx="872702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fr-FR" sz="1400" b="1" dirty="0" smtClean="0"/>
              <a:t>Inconvénient </a:t>
            </a:r>
            <a:r>
              <a:rPr lang="fr-FR" sz="1400" b="1" dirty="0"/>
              <a:t>: </a:t>
            </a:r>
          </a:p>
          <a:p>
            <a:pPr marL="171450" indent="-171450">
              <a:buFontTx/>
              <a:buChar char="-"/>
            </a:pPr>
            <a:r>
              <a:rPr lang="fr-FR" sz="1400" dirty="0" smtClean="0"/>
              <a:t>Ne permet pas de diminuer sensiblement le trafic sur le boulevard de Strasbourg et la rue Peysson</a:t>
            </a:r>
          </a:p>
        </p:txBody>
      </p:sp>
      <p:sp>
        <p:nvSpPr>
          <p:cNvPr id="31" name="ZoneTexte 30"/>
          <p:cNvSpPr txBox="1"/>
          <p:nvPr/>
        </p:nvSpPr>
        <p:spPr>
          <a:xfrm rot="19490255">
            <a:off x="5381126" y="4037610"/>
            <a:ext cx="960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Bvd </a:t>
            </a:r>
            <a:r>
              <a:rPr lang="fr-FR" sz="1200" dirty="0" smtClean="0"/>
              <a:t>d’Orient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68599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4284" r="1515" b="2517"/>
          <a:stretch/>
        </p:blipFill>
        <p:spPr>
          <a:xfrm>
            <a:off x="35496" y="548680"/>
            <a:ext cx="9073008" cy="626469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0" y="-9479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Option 2 : les boulevards Rabelais et Orient sont mis à double sens en totalité</a:t>
            </a:r>
            <a:endParaRPr lang="fr-FR" sz="2800" dirty="0" smtClean="0"/>
          </a:p>
        </p:txBody>
      </p:sp>
      <p:sp>
        <p:nvSpPr>
          <p:cNvPr id="5" name="Forme libre 4"/>
          <p:cNvSpPr/>
          <p:nvPr/>
        </p:nvSpPr>
        <p:spPr>
          <a:xfrm>
            <a:off x="1332090" y="1320898"/>
            <a:ext cx="6637867" cy="4684889"/>
          </a:xfrm>
          <a:custGeom>
            <a:avLst/>
            <a:gdLst>
              <a:gd name="connsiteX0" fmla="*/ 22578 w 6637867"/>
              <a:gd name="connsiteY0" fmla="*/ 4684889 h 4684889"/>
              <a:gd name="connsiteX1" fmla="*/ 2449689 w 6637867"/>
              <a:gd name="connsiteY1" fmla="*/ 3759200 h 4684889"/>
              <a:gd name="connsiteX2" fmla="*/ 2912533 w 6637867"/>
              <a:gd name="connsiteY2" fmla="*/ 3544711 h 4684889"/>
              <a:gd name="connsiteX3" fmla="*/ 3747911 w 6637867"/>
              <a:gd name="connsiteY3" fmla="*/ 3431822 h 4684889"/>
              <a:gd name="connsiteX4" fmla="*/ 3612444 w 6637867"/>
              <a:gd name="connsiteY4" fmla="*/ 2043289 h 4684889"/>
              <a:gd name="connsiteX5" fmla="*/ 6570133 w 6637867"/>
              <a:gd name="connsiteY5" fmla="*/ 1772356 h 4684889"/>
              <a:gd name="connsiteX6" fmla="*/ 6637867 w 6637867"/>
              <a:gd name="connsiteY6" fmla="*/ 1648178 h 4684889"/>
              <a:gd name="connsiteX7" fmla="*/ 5565422 w 6637867"/>
              <a:gd name="connsiteY7" fmla="*/ 598311 h 4684889"/>
              <a:gd name="connsiteX8" fmla="*/ 4210755 w 6637867"/>
              <a:gd name="connsiteY8" fmla="*/ 56445 h 4684889"/>
              <a:gd name="connsiteX9" fmla="*/ 3984978 w 6637867"/>
              <a:gd name="connsiteY9" fmla="*/ 0 h 4684889"/>
              <a:gd name="connsiteX10" fmla="*/ 3544711 w 6637867"/>
              <a:gd name="connsiteY10" fmla="*/ 22578 h 4684889"/>
              <a:gd name="connsiteX11" fmla="*/ 2957689 w 6637867"/>
              <a:gd name="connsiteY11" fmla="*/ 79022 h 4684889"/>
              <a:gd name="connsiteX12" fmla="*/ 2709333 w 6637867"/>
              <a:gd name="connsiteY12" fmla="*/ 349956 h 4684889"/>
              <a:gd name="connsiteX13" fmla="*/ 553155 w 6637867"/>
              <a:gd name="connsiteY13" fmla="*/ 2585156 h 4684889"/>
              <a:gd name="connsiteX14" fmla="*/ 0 w 6637867"/>
              <a:gd name="connsiteY14" fmla="*/ 4289778 h 4684889"/>
              <a:gd name="connsiteX15" fmla="*/ 101600 w 6637867"/>
              <a:gd name="connsiteY15" fmla="*/ 4684889 h 4684889"/>
              <a:gd name="connsiteX16" fmla="*/ 191911 w 6637867"/>
              <a:gd name="connsiteY16" fmla="*/ 4639733 h 468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37867" h="4684889">
                <a:moveTo>
                  <a:pt x="22578" y="4684889"/>
                </a:moveTo>
                <a:lnTo>
                  <a:pt x="2449689" y="3759200"/>
                </a:lnTo>
                <a:lnTo>
                  <a:pt x="2912533" y="3544711"/>
                </a:lnTo>
                <a:lnTo>
                  <a:pt x="3747911" y="3431822"/>
                </a:lnTo>
                <a:lnTo>
                  <a:pt x="3612444" y="2043289"/>
                </a:lnTo>
                <a:lnTo>
                  <a:pt x="6570133" y="1772356"/>
                </a:lnTo>
                <a:lnTo>
                  <a:pt x="6637867" y="1648178"/>
                </a:lnTo>
                <a:lnTo>
                  <a:pt x="5565422" y="598311"/>
                </a:lnTo>
                <a:lnTo>
                  <a:pt x="4210755" y="56445"/>
                </a:lnTo>
                <a:lnTo>
                  <a:pt x="3984978" y="0"/>
                </a:lnTo>
                <a:lnTo>
                  <a:pt x="3544711" y="22578"/>
                </a:lnTo>
                <a:lnTo>
                  <a:pt x="2957689" y="79022"/>
                </a:lnTo>
                <a:lnTo>
                  <a:pt x="2709333" y="349956"/>
                </a:lnTo>
                <a:lnTo>
                  <a:pt x="553155" y="2585156"/>
                </a:lnTo>
                <a:lnTo>
                  <a:pt x="0" y="4289778"/>
                </a:lnTo>
                <a:lnTo>
                  <a:pt x="101600" y="4684889"/>
                </a:lnTo>
                <a:lnTo>
                  <a:pt x="191911" y="4639733"/>
                </a:lnTo>
              </a:path>
            </a:pathLst>
          </a:cu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 rot="20514148">
            <a:off x="2997358" y="5361888"/>
            <a:ext cx="968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Bvd Rabelais</a:t>
            </a:r>
          </a:p>
        </p:txBody>
      </p:sp>
      <p:sp>
        <p:nvSpPr>
          <p:cNvPr id="7" name="ZoneTexte 6"/>
          <p:cNvSpPr txBox="1"/>
          <p:nvPr/>
        </p:nvSpPr>
        <p:spPr>
          <a:xfrm rot="19718416">
            <a:off x="5458131" y="4225740"/>
            <a:ext cx="960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Bvd d’Orient</a:t>
            </a:r>
          </a:p>
        </p:txBody>
      </p:sp>
      <p:sp>
        <p:nvSpPr>
          <p:cNvPr id="8" name="ZoneTexte 7"/>
          <p:cNvSpPr txBox="1"/>
          <p:nvPr/>
        </p:nvSpPr>
        <p:spPr>
          <a:xfrm rot="21266086">
            <a:off x="5528777" y="3168086"/>
            <a:ext cx="1312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Bvd de Strasbourg</a:t>
            </a:r>
          </a:p>
        </p:txBody>
      </p:sp>
      <p:sp>
        <p:nvSpPr>
          <p:cNvPr id="9" name="ZoneTexte 8"/>
          <p:cNvSpPr txBox="1"/>
          <p:nvPr/>
        </p:nvSpPr>
        <p:spPr>
          <a:xfrm rot="17268649">
            <a:off x="2009702" y="4876976"/>
            <a:ext cx="964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Rue </a:t>
            </a:r>
            <a:r>
              <a:rPr lang="fr-FR" sz="1200" dirty="0" smtClean="0"/>
              <a:t>Peysson</a:t>
            </a:r>
            <a:endParaRPr lang="fr-FR" sz="1200" dirty="0"/>
          </a:p>
        </p:txBody>
      </p:sp>
      <p:sp>
        <p:nvSpPr>
          <p:cNvPr id="10" name="ZoneTexte 9"/>
          <p:cNvSpPr txBox="1"/>
          <p:nvPr/>
        </p:nvSpPr>
        <p:spPr>
          <a:xfrm rot="5051062">
            <a:off x="4764407" y="5678150"/>
            <a:ext cx="1339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Avenue de Palavas</a:t>
            </a:r>
          </a:p>
        </p:txBody>
      </p:sp>
      <p:sp>
        <p:nvSpPr>
          <p:cNvPr id="14" name="ZoneTexte 13"/>
          <p:cNvSpPr txBox="1"/>
          <p:nvPr/>
        </p:nvSpPr>
        <p:spPr>
          <a:xfrm rot="2146960">
            <a:off x="2768883" y="4356894"/>
            <a:ext cx="1405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Rue Frédéric Bazille</a:t>
            </a:r>
          </a:p>
        </p:txBody>
      </p:sp>
      <p:sp>
        <p:nvSpPr>
          <p:cNvPr id="65" name="ZoneTexte 64"/>
          <p:cNvSpPr txBox="1"/>
          <p:nvPr/>
        </p:nvSpPr>
        <p:spPr>
          <a:xfrm rot="866062">
            <a:off x="5746348" y="2500757"/>
            <a:ext cx="1657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Rue de la Méditerranée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6" name="ZoneTexte 65"/>
          <p:cNvSpPr txBox="1"/>
          <p:nvPr/>
        </p:nvSpPr>
        <p:spPr>
          <a:xfrm rot="5400000">
            <a:off x="3461625" y="2577040"/>
            <a:ext cx="1151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</a:t>
            </a:r>
            <a:r>
              <a:rPr lang="fr-FR" sz="1200" dirty="0" smtClean="0">
                <a:solidFill>
                  <a:schemeClr val="bg1"/>
                </a:solidFill>
              </a:rPr>
              <a:t>Henri René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 rot="18908288">
            <a:off x="1987528" y="2670986"/>
            <a:ext cx="148223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Gare Saint-Roch</a:t>
            </a:r>
            <a:endParaRPr lang="fr-FR" sz="1200" b="1" dirty="0"/>
          </a:p>
        </p:txBody>
      </p:sp>
      <p:sp>
        <p:nvSpPr>
          <p:cNvPr id="26" name="Forme libre 25"/>
          <p:cNvSpPr/>
          <p:nvPr/>
        </p:nvSpPr>
        <p:spPr>
          <a:xfrm>
            <a:off x="4233333" y="1377342"/>
            <a:ext cx="3318934" cy="1885244"/>
          </a:xfrm>
          <a:custGeom>
            <a:avLst/>
            <a:gdLst>
              <a:gd name="connsiteX0" fmla="*/ 3262489 w 3318934"/>
              <a:gd name="connsiteY0" fmla="*/ 1253066 h 1885244"/>
              <a:gd name="connsiteX1" fmla="*/ 2641600 w 3318934"/>
              <a:gd name="connsiteY1" fmla="*/ 643466 h 1885244"/>
              <a:gd name="connsiteX2" fmla="*/ 1072445 w 3318934"/>
              <a:gd name="connsiteY2" fmla="*/ 0 h 1885244"/>
              <a:gd name="connsiteX3" fmla="*/ 349956 w 3318934"/>
              <a:gd name="connsiteY3" fmla="*/ 79022 h 1885244"/>
              <a:gd name="connsiteX4" fmla="*/ 0 w 3318934"/>
              <a:gd name="connsiteY4" fmla="*/ 756355 h 1885244"/>
              <a:gd name="connsiteX5" fmla="*/ 203200 w 3318934"/>
              <a:gd name="connsiteY5" fmla="*/ 1038577 h 1885244"/>
              <a:gd name="connsiteX6" fmla="*/ 1636889 w 3318934"/>
              <a:gd name="connsiteY6" fmla="*/ 1230488 h 1885244"/>
              <a:gd name="connsiteX7" fmla="*/ 2540000 w 3318934"/>
              <a:gd name="connsiteY7" fmla="*/ 1490133 h 1885244"/>
              <a:gd name="connsiteX8" fmla="*/ 2980267 w 3318934"/>
              <a:gd name="connsiteY8" fmla="*/ 1885244 h 1885244"/>
              <a:gd name="connsiteX9" fmla="*/ 3318934 w 3318934"/>
              <a:gd name="connsiteY9" fmla="*/ 1309511 h 1885244"/>
              <a:gd name="connsiteX10" fmla="*/ 3262489 w 3318934"/>
              <a:gd name="connsiteY10" fmla="*/ 1253066 h 1885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18934" h="1885244">
                <a:moveTo>
                  <a:pt x="3262489" y="1253066"/>
                </a:moveTo>
                <a:lnTo>
                  <a:pt x="2641600" y="643466"/>
                </a:lnTo>
                <a:lnTo>
                  <a:pt x="1072445" y="0"/>
                </a:lnTo>
                <a:lnTo>
                  <a:pt x="349956" y="79022"/>
                </a:lnTo>
                <a:lnTo>
                  <a:pt x="0" y="756355"/>
                </a:lnTo>
                <a:lnTo>
                  <a:pt x="203200" y="1038577"/>
                </a:lnTo>
                <a:lnTo>
                  <a:pt x="1636889" y="1230488"/>
                </a:lnTo>
                <a:lnTo>
                  <a:pt x="2540000" y="1490133"/>
                </a:lnTo>
                <a:lnTo>
                  <a:pt x="2980267" y="1885244"/>
                </a:lnTo>
                <a:lnTo>
                  <a:pt x="3318934" y="1309511"/>
                </a:lnTo>
                <a:lnTo>
                  <a:pt x="3262489" y="1253066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 cmpd="sng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orme libre 26"/>
          <p:cNvSpPr/>
          <p:nvPr/>
        </p:nvSpPr>
        <p:spPr>
          <a:xfrm>
            <a:off x="2506134" y="2257875"/>
            <a:ext cx="1354667" cy="1524000"/>
          </a:xfrm>
          <a:custGeom>
            <a:avLst/>
            <a:gdLst>
              <a:gd name="connsiteX0" fmla="*/ 1298223 w 1354667"/>
              <a:gd name="connsiteY0" fmla="*/ 0 h 1524000"/>
              <a:gd name="connsiteX1" fmla="*/ 0 w 1354667"/>
              <a:gd name="connsiteY1" fmla="*/ 1275644 h 1524000"/>
              <a:gd name="connsiteX2" fmla="*/ 248356 w 1354667"/>
              <a:gd name="connsiteY2" fmla="*/ 1524000 h 1524000"/>
              <a:gd name="connsiteX3" fmla="*/ 1162756 w 1354667"/>
              <a:gd name="connsiteY3" fmla="*/ 1422400 h 1524000"/>
              <a:gd name="connsiteX4" fmla="*/ 1354667 w 1354667"/>
              <a:gd name="connsiteY4" fmla="*/ 1207911 h 1524000"/>
              <a:gd name="connsiteX5" fmla="*/ 1298223 w 1354667"/>
              <a:gd name="connsiteY5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4667" h="1524000">
                <a:moveTo>
                  <a:pt x="1298223" y="0"/>
                </a:moveTo>
                <a:lnTo>
                  <a:pt x="0" y="1275644"/>
                </a:lnTo>
                <a:lnTo>
                  <a:pt x="248356" y="1524000"/>
                </a:lnTo>
                <a:lnTo>
                  <a:pt x="1162756" y="1422400"/>
                </a:lnTo>
                <a:lnTo>
                  <a:pt x="1354667" y="1207911"/>
                </a:lnTo>
                <a:lnTo>
                  <a:pt x="1298223" y="0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3564148" y="3806151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Place Carnot</a:t>
            </a:r>
            <a:endParaRPr lang="fr-FR" sz="1200" b="1" dirty="0"/>
          </a:p>
        </p:txBody>
      </p:sp>
      <p:sp>
        <p:nvSpPr>
          <p:cNvPr id="15" name="Forme libre 14"/>
          <p:cNvSpPr/>
          <p:nvPr/>
        </p:nvSpPr>
        <p:spPr>
          <a:xfrm>
            <a:off x="138546" y="4137212"/>
            <a:ext cx="1114884" cy="2332861"/>
          </a:xfrm>
          <a:custGeom>
            <a:avLst/>
            <a:gdLst>
              <a:gd name="connsiteX0" fmla="*/ 0 w 872837"/>
              <a:gd name="connsiteY0" fmla="*/ 2050473 h 2050473"/>
              <a:gd name="connsiteX1" fmla="*/ 415637 w 872837"/>
              <a:gd name="connsiteY1" fmla="*/ 1953491 h 2050473"/>
              <a:gd name="connsiteX2" fmla="*/ 540328 w 872837"/>
              <a:gd name="connsiteY2" fmla="*/ 415636 h 2050473"/>
              <a:gd name="connsiteX3" fmla="*/ 872837 w 872837"/>
              <a:gd name="connsiteY3" fmla="*/ 0 h 2050473"/>
              <a:gd name="connsiteX0" fmla="*/ 0 w 1114884"/>
              <a:gd name="connsiteY0" fmla="*/ 2332861 h 2332861"/>
              <a:gd name="connsiteX1" fmla="*/ 415637 w 1114884"/>
              <a:gd name="connsiteY1" fmla="*/ 2235879 h 2332861"/>
              <a:gd name="connsiteX2" fmla="*/ 540328 w 1114884"/>
              <a:gd name="connsiteY2" fmla="*/ 698024 h 2332861"/>
              <a:gd name="connsiteX3" fmla="*/ 1114884 w 1114884"/>
              <a:gd name="connsiteY3" fmla="*/ 0 h 2332861"/>
              <a:gd name="connsiteX0" fmla="*/ 0 w 1114884"/>
              <a:gd name="connsiteY0" fmla="*/ 2332861 h 2332861"/>
              <a:gd name="connsiteX1" fmla="*/ 415637 w 1114884"/>
              <a:gd name="connsiteY1" fmla="*/ 2235879 h 2332861"/>
              <a:gd name="connsiteX2" fmla="*/ 540328 w 1114884"/>
              <a:gd name="connsiteY2" fmla="*/ 698024 h 2332861"/>
              <a:gd name="connsiteX3" fmla="*/ 667570 w 1114884"/>
              <a:gd name="connsiteY3" fmla="*/ 398693 h 2332861"/>
              <a:gd name="connsiteX4" fmla="*/ 1114884 w 1114884"/>
              <a:gd name="connsiteY4" fmla="*/ 0 h 233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884" h="2332861">
                <a:moveTo>
                  <a:pt x="0" y="2332861"/>
                </a:moveTo>
                <a:lnTo>
                  <a:pt x="415637" y="2235879"/>
                </a:lnTo>
                <a:lnTo>
                  <a:pt x="540328" y="698024"/>
                </a:lnTo>
                <a:cubicBezTo>
                  <a:pt x="590338" y="405863"/>
                  <a:pt x="571811" y="515030"/>
                  <a:pt x="667570" y="398693"/>
                </a:cubicBezTo>
                <a:cubicBezTo>
                  <a:pt x="763329" y="282356"/>
                  <a:pt x="1048353" y="80486"/>
                  <a:pt x="1114884" y="0"/>
                </a:cubicBezTo>
              </a:path>
            </a:pathLst>
          </a:custGeom>
          <a:noFill/>
          <a:ln w="63500">
            <a:solidFill>
              <a:srgbClr val="FFC000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944" y="3501658"/>
            <a:ext cx="585946" cy="585946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944" y="4168469"/>
            <a:ext cx="594107" cy="594107"/>
          </a:xfrm>
          <a:prstGeom prst="rect">
            <a:avLst/>
          </a:prstGeom>
        </p:spPr>
      </p:pic>
      <p:sp>
        <p:nvSpPr>
          <p:cNvPr id="61" name="Rectangle à coins arrondis 60"/>
          <p:cNvSpPr/>
          <p:nvPr/>
        </p:nvSpPr>
        <p:spPr>
          <a:xfrm>
            <a:off x="193543" y="1131169"/>
            <a:ext cx="3486279" cy="107869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chemeClr val="tx1"/>
                </a:solidFill>
              </a:rPr>
              <a:t>A noter : Dans cette hypothèse, le sens de circulation de la rue Peysson serait inversé pour couper l’itinéraire de transit depuis le boulevard de Strasbourg.</a:t>
            </a:r>
          </a:p>
        </p:txBody>
      </p:sp>
      <p:cxnSp>
        <p:nvCxnSpPr>
          <p:cNvPr id="47" name="Connecteur droit 46"/>
          <p:cNvCxnSpPr>
            <a:stCxn id="42" idx="5"/>
            <a:endCxn id="40" idx="1"/>
          </p:cNvCxnSpPr>
          <p:nvPr/>
        </p:nvCxnSpPr>
        <p:spPr>
          <a:xfrm>
            <a:off x="2534651" y="5810177"/>
            <a:ext cx="1018227" cy="4681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rme libre 11"/>
          <p:cNvSpPr/>
          <p:nvPr/>
        </p:nvSpPr>
        <p:spPr>
          <a:xfrm>
            <a:off x="1640541" y="3671047"/>
            <a:ext cx="5378824" cy="2326341"/>
          </a:xfrm>
          <a:custGeom>
            <a:avLst/>
            <a:gdLst>
              <a:gd name="connsiteX0" fmla="*/ 0 w 5378824"/>
              <a:gd name="connsiteY0" fmla="*/ 2326341 h 2326341"/>
              <a:gd name="connsiteX1" fmla="*/ 2702859 w 5378824"/>
              <a:gd name="connsiteY1" fmla="*/ 1290918 h 2326341"/>
              <a:gd name="connsiteX2" fmla="*/ 3630706 w 5378824"/>
              <a:gd name="connsiteY2" fmla="*/ 1143000 h 2326341"/>
              <a:gd name="connsiteX3" fmla="*/ 5378824 w 5378824"/>
              <a:gd name="connsiteY3" fmla="*/ 0 h 232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8824" h="2326341">
                <a:moveTo>
                  <a:pt x="0" y="2326341"/>
                </a:moveTo>
                <a:lnTo>
                  <a:pt x="2702859" y="1290918"/>
                </a:lnTo>
                <a:lnTo>
                  <a:pt x="3630706" y="1143000"/>
                </a:lnTo>
                <a:lnTo>
                  <a:pt x="5378824" y="0"/>
                </a:lnTo>
              </a:path>
            </a:pathLst>
          </a:custGeom>
          <a:noFill/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6080468" y="5235829"/>
            <a:ext cx="2849725" cy="1425351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7015897" y="5303642"/>
            <a:ext cx="1914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Principaux Itinéraires d’accès au parking Saint-Roch</a:t>
            </a:r>
            <a:endParaRPr lang="fr-FR" sz="1400" dirty="0"/>
          </a:p>
        </p:txBody>
      </p:sp>
      <p:cxnSp>
        <p:nvCxnSpPr>
          <p:cNvPr id="37" name="Connecteur droit 36"/>
          <p:cNvCxnSpPr/>
          <p:nvPr/>
        </p:nvCxnSpPr>
        <p:spPr>
          <a:xfrm>
            <a:off x="6234166" y="5517232"/>
            <a:ext cx="617937" cy="0"/>
          </a:xfrm>
          <a:prstGeom prst="line">
            <a:avLst/>
          </a:prstGeom>
          <a:ln w="63500" cap="sq" cmpd="sng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6266292" y="6325601"/>
            <a:ext cx="617937" cy="0"/>
          </a:xfrm>
          <a:prstGeom prst="line">
            <a:avLst/>
          </a:prstGeom>
          <a:ln w="63500" cap="sq" cmpd="sng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7005801" y="6063991"/>
            <a:ext cx="191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Principaux itinéraires de transit automobile</a:t>
            </a:r>
            <a:endParaRPr lang="fr-FR" sz="1400" dirty="0"/>
          </a:p>
        </p:txBody>
      </p:sp>
      <p:sp>
        <p:nvSpPr>
          <p:cNvPr id="39" name="Forme libre 38"/>
          <p:cNvSpPr/>
          <p:nvPr/>
        </p:nvSpPr>
        <p:spPr>
          <a:xfrm>
            <a:off x="1529569" y="3563530"/>
            <a:ext cx="5378824" cy="2326341"/>
          </a:xfrm>
          <a:custGeom>
            <a:avLst/>
            <a:gdLst>
              <a:gd name="connsiteX0" fmla="*/ 0 w 5378824"/>
              <a:gd name="connsiteY0" fmla="*/ 2326341 h 2326341"/>
              <a:gd name="connsiteX1" fmla="*/ 2702859 w 5378824"/>
              <a:gd name="connsiteY1" fmla="*/ 1290918 h 2326341"/>
              <a:gd name="connsiteX2" fmla="*/ 3630706 w 5378824"/>
              <a:gd name="connsiteY2" fmla="*/ 1143000 h 2326341"/>
              <a:gd name="connsiteX3" fmla="*/ 5378824 w 5378824"/>
              <a:gd name="connsiteY3" fmla="*/ 0 h 232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8824" h="2326341">
                <a:moveTo>
                  <a:pt x="0" y="2326341"/>
                </a:moveTo>
                <a:lnTo>
                  <a:pt x="2702859" y="1290918"/>
                </a:lnTo>
                <a:lnTo>
                  <a:pt x="3630706" y="1143000"/>
                </a:lnTo>
                <a:lnTo>
                  <a:pt x="5378824" y="0"/>
                </a:lnTo>
              </a:path>
            </a:pathLst>
          </a:custGeom>
          <a:noFill/>
          <a:ln w="6350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 rot="19508615">
            <a:off x="5482891" y="3880348"/>
            <a:ext cx="960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Bvd </a:t>
            </a:r>
            <a:r>
              <a:rPr lang="fr-FR" sz="1200" dirty="0" smtClean="0"/>
              <a:t>d’Orient</a:t>
            </a:r>
            <a:endParaRPr lang="fr-FR" sz="1200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2160592" y="4083150"/>
            <a:ext cx="467192" cy="1434082"/>
          </a:xfrm>
          <a:prstGeom prst="straightConnector1">
            <a:avLst/>
          </a:prstGeom>
          <a:ln w="635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orme libre 45"/>
          <p:cNvSpPr/>
          <p:nvPr/>
        </p:nvSpPr>
        <p:spPr>
          <a:xfrm>
            <a:off x="1932781" y="3553196"/>
            <a:ext cx="3114136" cy="287326"/>
          </a:xfrm>
          <a:custGeom>
            <a:avLst/>
            <a:gdLst>
              <a:gd name="connsiteX0" fmla="*/ 5500254 w 5500254"/>
              <a:gd name="connsiteY0" fmla="*/ 0 h 540327"/>
              <a:gd name="connsiteX1" fmla="*/ 609600 w 5500254"/>
              <a:gd name="connsiteY1" fmla="*/ 540327 h 540327"/>
              <a:gd name="connsiteX2" fmla="*/ 0 w 5500254"/>
              <a:gd name="connsiteY2" fmla="*/ 55418 h 540327"/>
              <a:gd name="connsiteX0" fmla="*/ 5096842 w 5096842"/>
              <a:gd name="connsiteY0" fmla="*/ 0 h 513432"/>
              <a:gd name="connsiteX1" fmla="*/ 609600 w 5096842"/>
              <a:gd name="connsiteY1" fmla="*/ 513432 h 513432"/>
              <a:gd name="connsiteX2" fmla="*/ 0 w 5096842"/>
              <a:gd name="connsiteY2" fmla="*/ 28523 h 513432"/>
              <a:gd name="connsiteX0" fmla="*/ 5190972 w 5190972"/>
              <a:gd name="connsiteY0" fmla="*/ 0 h 513432"/>
              <a:gd name="connsiteX1" fmla="*/ 703730 w 5190972"/>
              <a:gd name="connsiteY1" fmla="*/ 513432 h 513432"/>
              <a:gd name="connsiteX2" fmla="*/ 0 w 5190972"/>
              <a:gd name="connsiteY2" fmla="*/ 297464 h 513432"/>
              <a:gd name="connsiteX0" fmla="*/ 5190972 w 5190972"/>
              <a:gd name="connsiteY0" fmla="*/ 0 h 513432"/>
              <a:gd name="connsiteX1" fmla="*/ 703730 w 5190972"/>
              <a:gd name="connsiteY1" fmla="*/ 513432 h 513432"/>
              <a:gd name="connsiteX2" fmla="*/ 0 w 5190972"/>
              <a:gd name="connsiteY2" fmla="*/ 297464 h 513432"/>
              <a:gd name="connsiteX0" fmla="*/ 5190972 w 5190972"/>
              <a:gd name="connsiteY0" fmla="*/ 0 h 513432"/>
              <a:gd name="connsiteX1" fmla="*/ 703730 w 5190972"/>
              <a:gd name="connsiteY1" fmla="*/ 513432 h 513432"/>
              <a:gd name="connsiteX2" fmla="*/ 0 w 5190972"/>
              <a:gd name="connsiteY2" fmla="*/ 297464 h 513432"/>
              <a:gd name="connsiteX0" fmla="*/ 1003982 w 1003982"/>
              <a:gd name="connsiteY0" fmla="*/ 243126 h 287326"/>
              <a:gd name="connsiteX1" fmla="*/ 703730 w 1003982"/>
              <a:gd name="connsiteY1" fmla="*/ 287326 h 287326"/>
              <a:gd name="connsiteX2" fmla="*/ 0 w 1003982"/>
              <a:gd name="connsiteY2" fmla="*/ 71358 h 287326"/>
              <a:gd name="connsiteX0" fmla="*/ 3114136 w 3114136"/>
              <a:gd name="connsiteY0" fmla="*/ 43834 h 287326"/>
              <a:gd name="connsiteX1" fmla="*/ 703730 w 3114136"/>
              <a:gd name="connsiteY1" fmla="*/ 287326 h 287326"/>
              <a:gd name="connsiteX2" fmla="*/ 0 w 3114136"/>
              <a:gd name="connsiteY2" fmla="*/ 71358 h 28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14136" h="287326">
                <a:moveTo>
                  <a:pt x="3114136" y="43834"/>
                </a:moveTo>
                <a:cubicBezTo>
                  <a:pt x="3014052" y="58567"/>
                  <a:pt x="803814" y="272593"/>
                  <a:pt x="703730" y="287326"/>
                </a:cubicBezTo>
                <a:cubicBezTo>
                  <a:pt x="469153" y="215337"/>
                  <a:pt x="248024" y="-152488"/>
                  <a:pt x="0" y="71358"/>
                </a:cubicBezTo>
              </a:path>
            </a:pathLst>
          </a:custGeom>
          <a:noFill/>
          <a:ln w="63500">
            <a:solidFill>
              <a:srgbClr val="FFC000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24"/>
          <p:cNvCxnSpPr/>
          <p:nvPr/>
        </p:nvCxnSpPr>
        <p:spPr>
          <a:xfrm flipH="1">
            <a:off x="2394188" y="2231321"/>
            <a:ext cx="11889" cy="2495379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11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4284" r="1515" b="2517"/>
          <a:stretch/>
        </p:blipFill>
        <p:spPr>
          <a:xfrm>
            <a:off x="35496" y="548680"/>
            <a:ext cx="9073008" cy="626469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0" y="-947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Les avantages et inconvénients de l’option 2</a:t>
            </a:r>
            <a:endParaRPr lang="fr-FR" sz="2800" dirty="0" smtClean="0"/>
          </a:p>
        </p:txBody>
      </p:sp>
      <p:sp>
        <p:nvSpPr>
          <p:cNvPr id="5" name="Forme libre 4"/>
          <p:cNvSpPr/>
          <p:nvPr/>
        </p:nvSpPr>
        <p:spPr>
          <a:xfrm>
            <a:off x="1332090" y="1320898"/>
            <a:ext cx="6637867" cy="4684889"/>
          </a:xfrm>
          <a:custGeom>
            <a:avLst/>
            <a:gdLst>
              <a:gd name="connsiteX0" fmla="*/ 22578 w 6637867"/>
              <a:gd name="connsiteY0" fmla="*/ 4684889 h 4684889"/>
              <a:gd name="connsiteX1" fmla="*/ 2449689 w 6637867"/>
              <a:gd name="connsiteY1" fmla="*/ 3759200 h 4684889"/>
              <a:gd name="connsiteX2" fmla="*/ 2912533 w 6637867"/>
              <a:gd name="connsiteY2" fmla="*/ 3544711 h 4684889"/>
              <a:gd name="connsiteX3" fmla="*/ 3747911 w 6637867"/>
              <a:gd name="connsiteY3" fmla="*/ 3431822 h 4684889"/>
              <a:gd name="connsiteX4" fmla="*/ 3612444 w 6637867"/>
              <a:gd name="connsiteY4" fmla="*/ 2043289 h 4684889"/>
              <a:gd name="connsiteX5" fmla="*/ 6570133 w 6637867"/>
              <a:gd name="connsiteY5" fmla="*/ 1772356 h 4684889"/>
              <a:gd name="connsiteX6" fmla="*/ 6637867 w 6637867"/>
              <a:gd name="connsiteY6" fmla="*/ 1648178 h 4684889"/>
              <a:gd name="connsiteX7" fmla="*/ 5565422 w 6637867"/>
              <a:gd name="connsiteY7" fmla="*/ 598311 h 4684889"/>
              <a:gd name="connsiteX8" fmla="*/ 4210755 w 6637867"/>
              <a:gd name="connsiteY8" fmla="*/ 56445 h 4684889"/>
              <a:gd name="connsiteX9" fmla="*/ 3984978 w 6637867"/>
              <a:gd name="connsiteY9" fmla="*/ 0 h 4684889"/>
              <a:gd name="connsiteX10" fmla="*/ 3544711 w 6637867"/>
              <a:gd name="connsiteY10" fmla="*/ 22578 h 4684889"/>
              <a:gd name="connsiteX11" fmla="*/ 2957689 w 6637867"/>
              <a:gd name="connsiteY11" fmla="*/ 79022 h 4684889"/>
              <a:gd name="connsiteX12" fmla="*/ 2709333 w 6637867"/>
              <a:gd name="connsiteY12" fmla="*/ 349956 h 4684889"/>
              <a:gd name="connsiteX13" fmla="*/ 553155 w 6637867"/>
              <a:gd name="connsiteY13" fmla="*/ 2585156 h 4684889"/>
              <a:gd name="connsiteX14" fmla="*/ 0 w 6637867"/>
              <a:gd name="connsiteY14" fmla="*/ 4289778 h 4684889"/>
              <a:gd name="connsiteX15" fmla="*/ 101600 w 6637867"/>
              <a:gd name="connsiteY15" fmla="*/ 4684889 h 4684889"/>
              <a:gd name="connsiteX16" fmla="*/ 191911 w 6637867"/>
              <a:gd name="connsiteY16" fmla="*/ 4639733 h 468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37867" h="4684889">
                <a:moveTo>
                  <a:pt x="22578" y="4684889"/>
                </a:moveTo>
                <a:lnTo>
                  <a:pt x="2449689" y="3759200"/>
                </a:lnTo>
                <a:lnTo>
                  <a:pt x="2912533" y="3544711"/>
                </a:lnTo>
                <a:lnTo>
                  <a:pt x="3747911" y="3431822"/>
                </a:lnTo>
                <a:lnTo>
                  <a:pt x="3612444" y="2043289"/>
                </a:lnTo>
                <a:lnTo>
                  <a:pt x="6570133" y="1772356"/>
                </a:lnTo>
                <a:lnTo>
                  <a:pt x="6637867" y="1648178"/>
                </a:lnTo>
                <a:lnTo>
                  <a:pt x="5565422" y="598311"/>
                </a:lnTo>
                <a:lnTo>
                  <a:pt x="4210755" y="56445"/>
                </a:lnTo>
                <a:lnTo>
                  <a:pt x="3984978" y="0"/>
                </a:lnTo>
                <a:lnTo>
                  <a:pt x="3544711" y="22578"/>
                </a:lnTo>
                <a:lnTo>
                  <a:pt x="2957689" y="79022"/>
                </a:lnTo>
                <a:lnTo>
                  <a:pt x="2709333" y="349956"/>
                </a:lnTo>
                <a:lnTo>
                  <a:pt x="553155" y="2585156"/>
                </a:lnTo>
                <a:lnTo>
                  <a:pt x="0" y="4289778"/>
                </a:lnTo>
                <a:lnTo>
                  <a:pt x="101600" y="4684889"/>
                </a:lnTo>
                <a:lnTo>
                  <a:pt x="191911" y="4639733"/>
                </a:lnTo>
              </a:path>
            </a:pathLst>
          </a:cu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 rot="20514148">
            <a:off x="2997358" y="5361888"/>
            <a:ext cx="968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Bvd Rabelais</a:t>
            </a:r>
          </a:p>
        </p:txBody>
      </p:sp>
      <p:sp>
        <p:nvSpPr>
          <p:cNvPr id="7" name="ZoneTexte 6"/>
          <p:cNvSpPr txBox="1"/>
          <p:nvPr/>
        </p:nvSpPr>
        <p:spPr>
          <a:xfrm rot="19718416">
            <a:off x="5458131" y="4225740"/>
            <a:ext cx="960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Bvd d’Orient</a:t>
            </a:r>
          </a:p>
        </p:txBody>
      </p:sp>
      <p:sp>
        <p:nvSpPr>
          <p:cNvPr id="8" name="ZoneTexte 7"/>
          <p:cNvSpPr txBox="1"/>
          <p:nvPr/>
        </p:nvSpPr>
        <p:spPr>
          <a:xfrm rot="21266086">
            <a:off x="5528777" y="3168086"/>
            <a:ext cx="1312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Bvd de Strasbourg</a:t>
            </a:r>
          </a:p>
        </p:txBody>
      </p:sp>
      <p:sp>
        <p:nvSpPr>
          <p:cNvPr id="9" name="ZoneTexte 8"/>
          <p:cNvSpPr txBox="1"/>
          <p:nvPr/>
        </p:nvSpPr>
        <p:spPr>
          <a:xfrm rot="17268649">
            <a:off x="2009702" y="4876976"/>
            <a:ext cx="964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</a:t>
            </a:r>
            <a:r>
              <a:rPr lang="fr-FR" sz="1200" dirty="0" smtClean="0">
                <a:solidFill>
                  <a:schemeClr val="bg1"/>
                </a:solidFill>
              </a:rPr>
              <a:t>Peysson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5051062">
            <a:off x="4764407" y="5678150"/>
            <a:ext cx="1339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Avenue de Palavas</a:t>
            </a:r>
          </a:p>
        </p:txBody>
      </p:sp>
      <p:sp>
        <p:nvSpPr>
          <p:cNvPr id="14" name="ZoneTexte 13"/>
          <p:cNvSpPr txBox="1"/>
          <p:nvPr/>
        </p:nvSpPr>
        <p:spPr>
          <a:xfrm rot="2146960">
            <a:off x="2768883" y="4356894"/>
            <a:ext cx="1405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Frédéric Bazille</a:t>
            </a:r>
          </a:p>
        </p:txBody>
      </p:sp>
      <p:sp>
        <p:nvSpPr>
          <p:cNvPr id="65" name="ZoneTexte 64"/>
          <p:cNvSpPr txBox="1"/>
          <p:nvPr/>
        </p:nvSpPr>
        <p:spPr>
          <a:xfrm rot="866062">
            <a:off x="5746348" y="2500757"/>
            <a:ext cx="1657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Rue de la Méditerranée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6" name="ZoneTexte 65"/>
          <p:cNvSpPr txBox="1"/>
          <p:nvPr/>
        </p:nvSpPr>
        <p:spPr>
          <a:xfrm rot="5400000">
            <a:off x="3461625" y="2577040"/>
            <a:ext cx="1151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</a:t>
            </a:r>
            <a:r>
              <a:rPr lang="fr-FR" sz="1200" dirty="0" smtClean="0">
                <a:solidFill>
                  <a:schemeClr val="bg1"/>
                </a:solidFill>
              </a:rPr>
              <a:t>Henri René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 rot="18908288">
            <a:off x="1987528" y="2670986"/>
            <a:ext cx="148223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Gare Saint-Roch</a:t>
            </a:r>
            <a:endParaRPr lang="fr-FR" sz="1200" b="1" dirty="0"/>
          </a:p>
        </p:txBody>
      </p:sp>
      <p:sp>
        <p:nvSpPr>
          <p:cNvPr id="26" name="Forme libre 25"/>
          <p:cNvSpPr/>
          <p:nvPr/>
        </p:nvSpPr>
        <p:spPr>
          <a:xfrm>
            <a:off x="4233333" y="1377342"/>
            <a:ext cx="3318934" cy="1885244"/>
          </a:xfrm>
          <a:custGeom>
            <a:avLst/>
            <a:gdLst>
              <a:gd name="connsiteX0" fmla="*/ 3262489 w 3318934"/>
              <a:gd name="connsiteY0" fmla="*/ 1253066 h 1885244"/>
              <a:gd name="connsiteX1" fmla="*/ 2641600 w 3318934"/>
              <a:gd name="connsiteY1" fmla="*/ 643466 h 1885244"/>
              <a:gd name="connsiteX2" fmla="*/ 1072445 w 3318934"/>
              <a:gd name="connsiteY2" fmla="*/ 0 h 1885244"/>
              <a:gd name="connsiteX3" fmla="*/ 349956 w 3318934"/>
              <a:gd name="connsiteY3" fmla="*/ 79022 h 1885244"/>
              <a:gd name="connsiteX4" fmla="*/ 0 w 3318934"/>
              <a:gd name="connsiteY4" fmla="*/ 756355 h 1885244"/>
              <a:gd name="connsiteX5" fmla="*/ 203200 w 3318934"/>
              <a:gd name="connsiteY5" fmla="*/ 1038577 h 1885244"/>
              <a:gd name="connsiteX6" fmla="*/ 1636889 w 3318934"/>
              <a:gd name="connsiteY6" fmla="*/ 1230488 h 1885244"/>
              <a:gd name="connsiteX7" fmla="*/ 2540000 w 3318934"/>
              <a:gd name="connsiteY7" fmla="*/ 1490133 h 1885244"/>
              <a:gd name="connsiteX8" fmla="*/ 2980267 w 3318934"/>
              <a:gd name="connsiteY8" fmla="*/ 1885244 h 1885244"/>
              <a:gd name="connsiteX9" fmla="*/ 3318934 w 3318934"/>
              <a:gd name="connsiteY9" fmla="*/ 1309511 h 1885244"/>
              <a:gd name="connsiteX10" fmla="*/ 3262489 w 3318934"/>
              <a:gd name="connsiteY10" fmla="*/ 1253066 h 1885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18934" h="1885244">
                <a:moveTo>
                  <a:pt x="3262489" y="1253066"/>
                </a:moveTo>
                <a:lnTo>
                  <a:pt x="2641600" y="643466"/>
                </a:lnTo>
                <a:lnTo>
                  <a:pt x="1072445" y="0"/>
                </a:lnTo>
                <a:lnTo>
                  <a:pt x="349956" y="79022"/>
                </a:lnTo>
                <a:lnTo>
                  <a:pt x="0" y="756355"/>
                </a:lnTo>
                <a:lnTo>
                  <a:pt x="203200" y="1038577"/>
                </a:lnTo>
                <a:lnTo>
                  <a:pt x="1636889" y="1230488"/>
                </a:lnTo>
                <a:lnTo>
                  <a:pt x="2540000" y="1490133"/>
                </a:lnTo>
                <a:lnTo>
                  <a:pt x="2980267" y="1885244"/>
                </a:lnTo>
                <a:lnTo>
                  <a:pt x="3318934" y="1309511"/>
                </a:lnTo>
                <a:lnTo>
                  <a:pt x="3262489" y="1253066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 cmpd="sng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orme libre 26"/>
          <p:cNvSpPr/>
          <p:nvPr/>
        </p:nvSpPr>
        <p:spPr>
          <a:xfrm>
            <a:off x="2506134" y="2257875"/>
            <a:ext cx="1354667" cy="1524000"/>
          </a:xfrm>
          <a:custGeom>
            <a:avLst/>
            <a:gdLst>
              <a:gd name="connsiteX0" fmla="*/ 1298223 w 1354667"/>
              <a:gd name="connsiteY0" fmla="*/ 0 h 1524000"/>
              <a:gd name="connsiteX1" fmla="*/ 0 w 1354667"/>
              <a:gd name="connsiteY1" fmla="*/ 1275644 h 1524000"/>
              <a:gd name="connsiteX2" fmla="*/ 248356 w 1354667"/>
              <a:gd name="connsiteY2" fmla="*/ 1524000 h 1524000"/>
              <a:gd name="connsiteX3" fmla="*/ 1162756 w 1354667"/>
              <a:gd name="connsiteY3" fmla="*/ 1422400 h 1524000"/>
              <a:gd name="connsiteX4" fmla="*/ 1354667 w 1354667"/>
              <a:gd name="connsiteY4" fmla="*/ 1207911 h 1524000"/>
              <a:gd name="connsiteX5" fmla="*/ 1298223 w 1354667"/>
              <a:gd name="connsiteY5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4667" h="1524000">
                <a:moveTo>
                  <a:pt x="1298223" y="0"/>
                </a:moveTo>
                <a:lnTo>
                  <a:pt x="0" y="1275644"/>
                </a:lnTo>
                <a:lnTo>
                  <a:pt x="248356" y="1524000"/>
                </a:lnTo>
                <a:lnTo>
                  <a:pt x="1162756" y="1422400"/>
                </a:lnTo>
                <a:lnTo>
                  <a:pt x="1354667" y="1207911"/>
                </a:lnTo>
                <a:lnTo>
                  <a:pt x="1298223" y="0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3564148" y="3806151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chemeClr val="bg1"/>
                </a:solidFill>
              </a:rPr>
              <a:t>Place Carnot</a:t>
            </a:r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15" name="Forme libre 14"/>
          <p:cNvSpPr/>
          <p:nvPr/>
        </p:nvSpPr>
        <p:spPr>
          <a:xfrm>
            <a:off x="138546" y="4137212"/>
            <a:ext cx="1114884" cy="2332861"/>
          </a:xfrm>
          <a:custGeom>
            <a:avLst/>
            <a:gdLst>
              <a:gd name="connsiteX0" fmla="*/ 0 w 872837"/>
              <a:gd name="connsiteY0" fmla="*/ 2050473 h 2050473"/>
              <a:gd name="connsiteX1" fmla="*/ 415637 w 872837"/>
              <a:gd name="connsiteY1" fmla="*/ 1953491 h 2050473"/>
              <a:gd name="connsiteX2" fmla="*/ 540328 w 872837"/>
              <a:gd name="connsiteY2" fmla="*/ 415636 h 2050473"/>
              <a:gd name="connsiteX3" fmla="*/ 872837 w 872837"/>
              <a:gd name="connsiteY3" fmla="*/ 0 h 2050473"/>
              <a:gd name="connsiteX0" fmla="*/ 0 w 1114884"/>
              <a:gd name="connsiteY0" fmla="*/ 2332861 h 2332861"/>
              <a:gd name="connsiteX1" fmla="*/ 415637 w 1114884"/>
              <a:gd name="connsiteY1" fmla="*/ 2235879 h 2332861"/>
              <a:gd name="connsiteX2" fmla="*/ 540328 w 1114884"/>
              <a:gd name="connsiteY2" fmla="*/ 698024 h 2332861"/>
              <a:gd name="connsiteX3" fmla="*/ 1114884 w 1114884"/>
              <a:gd name="connsiteY3" fmla="*/ 0 h 2332861"/>
              <a:gd name="connsiteX0" fmla="*/ 0 w 1114884"/>
              <a:gd name="connsiteY0" fmla="*/ 2332861 h 2332861"/>
              <a:gd name="connsiteX1" fmla="*/ 415637 w 1114884"/>
              <a:gd name="connsiteY1" fmla="*/ 2235879 h 2332861"/>
              <a:gd name="connsiteX2" fmla="*/ 540328 w 1114884"/>
              <a:gd name="connsiteY2" fmla="*/ 698024 h 2332861"/>
              <a:gd name="connsiteX3" fmla="*/ 667570 w 1114884"/>
              <a:gd name="connsiteY3" fmla="*/ 398693 h 2332861"/>
              <a:gd name="connsiteX4" fmla="*/ 1114884 w 1114884"/>
              <a:gd name="connsiteY4" fmla="*/ 0 h 233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884" h="2332861">
                <a:moveTo>
                  <a:pt x="0" y="2332861"/>
                </a:moveTo>
                <a:lnTo>
                  <a:pt x="415637" y="2235879"/>
                </a:lnTo>
                <a:lnTo>
                  <a:pt x="540328" y="698024"/>
                </a:lnTo>
                <a:cubicBezTo>
                  <a:pt x="590338" y="405863"/>
                  <a:pt x="571811" y="515030"/>
                  <a:pt x="667570" y="398693"/>
                </a:cubicBezTo>
                <a:cubicBezTo>
                  <a:pt x="763329" y="282356"/>
                  <a:pt x="1048353" y="80486"/>
                  <a:pt x="1114884" y="0"/>
                </a:cubicBezTo>
              </a:path>
            </a:pathLst>
          </a:custGeom>
          <a:noFill/>
          <a:ln w="63500">
            <a:solidFill>
              <a:srgbClr val="FFC000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944" y="3501658"/>
            <a:ext cx="585946" cy="585946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944" y="4168469"/>
            <a:ext cx="594107" cy="594107"/>
          </a:xfrm>
          <a:prstGeom prst="rect">
            <a:avLst/>
          </a:prstGeom>
        </p:spPr>
      </p:pic>
      <p:cxnSp>
        <p:nvCxnSpPr>
          <p:cNvPr id="47" name="Connecteur droit 46"/>
          <p:cNvCxnSpPr>
            <a:stCxn id="42" idx="5"/>
            <a:endCxn id="40" idx="1"/>
          </p:cNvCxnSpPr>
          <p:nvPr/>
        </p:nvCxnSpPr>
        <p:spPr>
          <a:xfrm>
            <a:off x="2534651" y="5810177"/>
            <a:ext cx="1018227" cy="4681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rme libre 11"/>
          <p:cNvSpPr/>
          <p:nvPr/>
        </p:nvSpPr>
        <p:spPr>
          <a:xfrm>
            <a:off x="1640541" y="3671047"/>
            <a:ext cx="5378824" cy="2326341"/>
          </a:xfrm>
          <a:custGeom>
            <a:avLst/>
            <a:gdLst>
              <a:gd name="connsiteX0" fmla="*/ 0 w 5378824"/>
              <a:gd name="connsiteY0" fmla="*/ 2326341 h 2326341"/>
              <a:gd name="connsiteX1" fmla="*/ 2702859 w 5378824"/>
              <a:gd name="connsiteY1" fmla="*/ 1290918 h 2326341"/>
              <a:gd name="connsiteX2" fmla="*/ 3630706 w 5378824"/>
              <a:gd name="connsiteY2" fmla="*/ 1143000 h 2326341"/>
              <a:gd name="connsiteX3" fmla="*/ 5378824 w 5378824"/>
              <a:gd name="connsiteY3" fmla="*/ 0 h 232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8824" h="2326341">
                <a:moveTo>
                  <a:pt x="0" y="2326341"/>
                </a:moveTo>
                <a:lnTo>
                  <a:pt x="2702859" y="1290918"/>
                </a:lnTo>
                <a:lnTo>
                  <a:pt x="3630706" y="1143000"/>
                </a:lnTo>
                <a:lnTo>
                  <a:pt x="5378824" y="0"/>
                </a:lnTo>
              </a:path>
            </a:pathLst>
          </a:custGeom>
          <a:noFill/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6204193" y="4731694"/>
            <a:ext cx="2849725" cy="2046311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7163381" y="4823202"/>
            <a:ext cx="1914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Principaux Itinéraires d’accès au parking Saint-Roch</a:t>
            </a:r>
            <a:endParaRPr lang="fr-FR" sz="1400" dirty="0"/>
          </a:p>
        </p:txBody>
      </p:sp>
      <p:cxnSp>
        <p:nvCxnSpPr>
          <p:cNvPr id="37" name="Connecteur droit 36"/>
          <p:cNvCxnSpPr/>
          <p:nvPr/>
        </p:nvCxnSpPr>
        <p:spPr>
          <a:xfrm>
            <a:off x="6381650" y="5036792"/>
            <a:ext cx="617937" cy="0"/>
          </a:xfrm>
          <a:prstGeom prst="line">
            <a:avLst/>
          </a:prstGeom>
          <a:ln w="63500" cap="sq" cmpd="sng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6413776" y="5845161"/>
            <a:ext cx="617937" cy="0"/>
          </a:xfrm>
          <a:prstGeom prst="line">
            <a:avLst/>
          </a:prstGeom>
          <a:ln w="63500" cap="sq" cmpd="sng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7153285" y="5583551"/>
            <a:ext cx="191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Principaux itinéraires de transit automobile</a:t>
            </a:r>
            <a:endParaRPr lang="fr-FR" sz="1400" dirty="0"/>
          </a:p>
        </p:txBody>
      </p:sp>
      <p:sp>
        <p:nvSpPr>
          <p:cNvPr id="39" name="Forme libre 38"/>
          <p:cNvSpPr/>
          <p:nvPr/>
        </p:nvSpPr>
        <p:spPr>
          <a:xfrm>
            <a:off x="1529569" y="3563530"/>
            <a:ext cx="5378824" cy="2326341"/>
          </a:xfrm>
          <a:custGeom>
            <a:avLst/>
            <a:gdLst>
              <a:gd name="connsiteX0" fmla="*/ 0 w 5378824"/>
              <a:gd name="connsiteY0" fmla="*/ 2326341 h 2326341"/>
              <a:gd name="connsiteX1" fmla="*/ 2702859 w 5378824"/>
              <a:gd name="connsiteY1" fmla="*/ 1290918 h 2326341"/>
              <a:gd name="connsiteX2" fmla="*/ 3630706 w 5378824"/>
              <a:gd name="connsiteY2" fmla="*/ 1143000 h 2326341"/>
              <a:gd name="connsiteX3" fmla="*/ 5378824 w 5378824"/>
              <a:gd name="connsiteY3" fmla="*/ 0 h 232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8824" h="2326341">
                <a:moveTo>
                  <a:pt x="0" y="2326341"/>
                </a:moveTo>
                <a:lnTo>
                  <a:pt x="2702859" y="1290918"/>
                </a:lnTo>
                <a:lnTo>
                  <a:pt x="3630706" y="1143000"/>
                </a:lnTo>
                <a:lnTo>
                  <a:pt x="5378824" y="0"/>
                </a:lnTo>
              </a:path>
            </a:pathLst>
          </a:custGeom>
          <a:noFill/>
          <a:ln w="6350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 rot="19508615">
            <a:off x="5482891" y="3880348"/>
            <a:ext cx="960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Bvd </a:t>
            </a:r>
            <a:r>
              <a:rPr lang="fr-FR" sz="1200" dirty="0" smtClean="0"/>
              <a:t>d’Orient</a:t>
            </a:r>
            <a:endParaRPr lang="fr-FR" sz="1200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2218728" y="4083150"/>
            <a:ext cx="409056" cy="1316945"/>
          </a:xfrm>
          <a:prstGeom prst="straightConnector1">
            <a:avLst/>
          </a:prstGeom>
          <a:ln w="635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orme libre 45"/>
          <p:cNvSpPr/>
          <p:nvPr/>
        </p:nvSpPr>
        <p:spPr>
          <a:xfrm>
            <a:off x="1932781" y="3553196"/>
            <a:ext cx="3114136" cy="287326"/>
          </a:xfrm>
          <a:custGeom>
            <a:avLst/>
            <a:gdLst>
              <a:gd name="connsiteX0" fmla="*/ 5500254 w 5500254"/>
              <a:gd name="connsiteY0" fmla="*/ 0 h 540327"/>
              <a:gd name="connsiteX1" fmla="*/ 609600 w 5500254"/>
              <a:gd name="connsiteY1" fmla="*/ 540327 h 540327"/>
              <a:gd name="connsiteX2" fmla="*/ 0 w 5500254"/>
              <a:gd name="connsiteY2" fmla="*/ 55418 h 540327"/>
              <a:gd name="connsiteX0" fmla="*/ 5096842 w 5096842"/>
              <a:gd name="connsiteY0" fmla="*/ 0 h 513432"/>
              <a:gd name="connsiteX1" fmla="*/ 609600 w 5096842"/>
              <a:gd name="connsiteY1" fmla="*/ 513432 h 513432"/>
              <a:gd name="connsiteX2" fmla="*/ 0 w 5096842"/>
              <a:gd name="connsiteY2" fmla="*/ 28523 h 513432"/>
              <a:gd name="connsiteX0" fmla="*/ 5190972 w 5190972"/>
              <a:gd name="connsiteY0" fmla="*/ 0 h 513432"/>
              <a:gd name="connsiteX1" fmla="*/ 703730 w 5190972"/>
              <a:gd name="connsiteY1" fmla="*/ 513432 h 513432"/>
              <a:gd name="connsiteX2" fmla="*/ 0 w 5190972"/>
              <a:gd name="connsiteY2" fmla="*/ 297464 h 513432"/>
              <a:gd name="connsiteX0" fmla="*/ 5190972 w 5190972"/>
              <a:gd name="connsiteY0" fmla="*/ 0 h 513432"/>
              <a:gd name="connsiteX1" fmla="*/ 703730 w 5190972"/>
              <a:gd name="connsiteY1" fmla="*/ 513432 h 513432"/>
              <a:gd name="connsiteX2" fmla="*/ 0 w 5190972"/>
              <a:gd name="connsiteY2" fmla="*/ 297464 h 513432"/>
              <a:gd name="connsiteX0" fmla="*/ 5190972 w 5190972"/>
              <a:gd name="connsiteY0" fmla="*/ 0 h 513432"/>
              <a:gd name="connsiteX1" fmla="*/ 703730 w 5190972"/>
              <a:gd name="connsiteY1" fmla="*/ 513432 h 513432"/>
              <a:gd name="connsiteX2" fmla="*/ 0 w 5190972"/>
              <a:gd name="connsiteY2" fmla="*/ 297464 h 513432"/>
              <a:gd name="connsiteX0" fmla="*/ 1003982 w 1003982"/>
              <a:gd name="connsiteY0" fmla="*/ 243126 h 287326"/>
              <a:gd name="connsiteX1" fmla="*/ 703730 w 1003982"/>
              <a:gd name="connsiteY1" fmla="*/ 287326 h 287326"/>
              <a:gd name="connsiteX2" fmla="*/ 0 w 1003982"/>
              <a:gd name="connsiteY2" fmla="*/ 71358 h 287326"/>
              <a:gd name="connsiteX0" fmla="*/ 3114136 w 3114136"/>
              <a:gd name="connsiteY0" fmla="*/ 43834 h 287326"/>
              <a:gd name="connsiteX1" fmla="*/ 703730 w 3114136"/>
              <a:gd name="connsiteY1" fmla="*/ 287326 h 287326"/>
              <a:gd name="connsiteX2" fmla="*/ 0 w 3114136"/>
              <a:gd name="connsiteY2" fmla="*/ 71358 h 28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14136" h="287326">
                <a:moveTo>
                  <a:pt x="3114136" y="43834"/>
                </a:moveTo>
                <a:cubicBezTo>
                  <a:pt x="3014052" y="58567"/>
                  <a:pt x="803814" y="272593"/>
                  <a:pt x="703730" y="287326"/>
                </a:cubicBezTo>
                <a:cubicBezTo>
                  <a:pt x="469153" y="215337"/>
                  <a:pt x="248024" y="-152488"/>
                  <a:pt x="0" y="71358"/>
                </a:cubicBezTo>
              </a:path>
            </a:pathLst>
          </a:custGeom>
          <a:noFill/>
          <a:ln w="63500">
            <a:solidFill>
              <a:srgbClr val="FFC000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3757047" y="4855368"/>
            <a:ext cx="405045" cy="405045"/>
          </a:xfrm>
          <a:prstGeom prst="ellipse">
            <a:avLst/>
          </a:prstGeom>
          <a:pattFill prst="dkUpDiag">
            <a:fgClr>
              <a:srgbClr val="002060"/>
            </a:fgClr>
            <a:bgClr>
              <a:schemeClr val="bg1"/>
            </a:bgClr>
          </a:patt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/>
          <p:cNvSpPr/>
          <p:nvPr/>
        </p:nvSpPr>
        <p:spPr>
          <a:xfrm>
            <a:off x="1914707" y="5500387"/>
            <a:ext cx="405045" cy="405045"/>
          </a:xfrm>
          <a:prstGeom prst="ellipse">
            <a:avLst/>
          </a:prstGeom>
          <a:pattFill prst="dkUpDiag">
            <a:fgClr>
              <a:srgbClr val="002060"/>
            </a:fgClr>
            <a:bgClr>
              <a:schemeClr val="bg1"/>
            </a:bgClr>
          </a:patt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/>
          <p:cNvSpPr/>
          <p:nvPr/>
        </p:nvSpPr>
        <p:spPr>
          <a:xfrm>
            <a:off x="6945493" y="3048052"/>
            <a:ext cx="666929" cy="650856"/>
          </a:xfrm>
          <a:prstGeom prst="ellipse">
            <a:avLst/>
          </a:prstGeom>
          <a:pattFill prst="dkUpDiag">
            <a:fgClr>
              <a:srgbClr val="002060"/>
            </a:fgClr>
            <a:bgClr>
              <a:schemeClr val="bg1"/>
            </a:bgClr>
          </a:patt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/>
          <p:cNvSpPr/>
          <p:nvPr/>
        </p:nvSpPr>
        <p:spPr>
          <a:xfrm>
            <a:off x="4940841" y="4597668"/>
            <a:ext cx="405045" cy="405045"/>
          </a:xfrm>
          <a:prstGeom prst="ellipse">
            <a:avLst/>
          </a:prstGeom>
          <a:pattFill prst="dkUpDiag">
            <a:fgClr>
              <a:srgbClr val="002060"/>
            </a:fgClr>
            <a:bgClr>
              <a:schemeClr val="bg1"/>
            </a:bgClr>
          </a:patt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/>
          <p:cNvSpPr/>
          <p:nvPr/>
        </p:nvSpPr>
        <p:spPr>
          <a:xfrm>
            <a:off x="6108222" y="3916560"/>
            <a:ext cx="405045" cy="405045"/>
          </a:xfrm>
          <a:prstGeom prst="ellipse">
            <a:avLst/>
          </a:prstGeom>
          <a:pattFill prst="dkUpDiag">
            <a:fgClr>
              <a:srgbClr val="002060"/>
            </a:fgClr>
            <a:bgClr>
              <a:schemeClr val="bg1"/>
            </a:bgClr>
          </a:patt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>
            <a:off x="6463727" y="6215244"/>
            <a:ext cx="405045" cy="405045"/>
          </a:xfrm>
          <a:prstGeom prst="ellipse">
            <a:avLst/>
          </a:prstGeom>
          <a:pattFill prst="dkUpDiag">
            <a:fgClr>
              <a:srgbClr val="002060"/>
            </a:fgClr>
            <a:bgClr>
              <a:schemeClr val="bg1"/>
            </a:bgClr>
          </a:patt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7142735" y="6144840"/>
            <a:ext cx="191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Carrefours à feux à modifier</a:t>
            </a:r>
            <a:endParaRPr lang="fr-FR" sz="1400" dirty="0"/>
          </a:p>
        </p:txBody>
      </p:sp>
      <p:sp>
        <p:nvSpPr>
          <p:cNvPr id="4" name="ZoneTexte 3"/>
          <p:cNvSpPr txBox="1"/>
          <p:nvPr/>
        </p:nvSpPr>
        <p:spPr>
          <a:xfrm>
            <a:off x="7655149" y="3090074"/>
            <a:ext cx="7153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Tramway</a:t>
            </a:r>
          </a:p>
          <a:p>
            <a:pPr algn="ctr"/>
            <a:r>
              <a:rPr lang="fr-FR" sz="1000" b="1" dirty="0" smtClean="0"/>
              <a:t>Voltaire</a:t>
            </a:r>
            <a:endParaRPr lang="fr-FR" sz="1000" b="1" dirty="0"/>
          </a:p>
        </p:txBody>
      </p:sp>
      <p:sp>
        <p:nvSpPr>
          <p:cNvPr id="54" name="Rectangle 53"/>
          <p:cNvSpPr/>
          <p:nvPr/>
        </p:nvSpPr>
        <p:spPr>
          <a:xfrm>
            <a:off x="159172" y="644243"/>
            <a:ext cx="8733308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b="1" dirty="0"/>
              <a:t>Avantages : </a:t>
            </a:r>
          </a:p>
          <a:p>
            <a:pPr marL="171450" indent="-171450">
              <a:buFontTx/>
              <a:buChar char="-"/>
            </a:pPr>
            <a:r>
              <a:rPr lang="fr-FR" sz="1400" dirty="0"/>
              <a:t>P</a:t>
            </a:r>
            <a:r>
              <a:rPr lang="fr-FR" sz="1400" dirty="0" smtClean="0"/>
              <a:t>ermet </a:t>
            </a:r>
            <a:r>
              <a:rPr lang="fr-FR" sz="1400" dirty="0"/>
              <a:t>d’apaiser la circulation </a:t>
            </a:r>
            <a:r>
              <a:rPr lang="fr-FR" sz="1400" dirty="0" smtClean="0"/>
              <a:t>aux abords de la place Carnot</a:t>
            </a:r>
            <a:endParaRPr lang="fr-FR" sz="1400" dirty="0"/>
          </a:p>
          <a:p>
            <a:pPr marL="171450" indent="-171450">
              <a:buFontTx/>
              <a:buChar char="-"/>
            </a:pPr>
            <a:r>
              <a:rPr lang="fr-FR" sz="1400" dirty="0"/>
              <a:t>P</a:t>
            </a:r>
            <a:r>
              <a:rPr lang="fr-FR" sz="1400" dirty="0" smtClean="0"/>
              <a:t>ermet de réduire le nombre de voies de circulation sur le boulevard de Strasbourg de 3 à 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65460" y="1488939"/>
            <a:ext cx="8727020" cy="116955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fr-FR" sz="1400" b="1" dirty="0" smtClean="0"/>
              <a:t>Inconvénients </a:t>
            </a:r>
            <a:r>
              <a:rPr lang="fr-FR" sz="1400" b="1" dirty="0"/>
              <a:t>: </a:t>
            </a:r>
          </a:p>
          <a:p>
            <a:pPr marL="171450" indent="-171450">
              <a:buFontTx/>
              <a:buChar char="-"/>
            </a:pPr>
            <a:r>
              <a:rPr lang="fr-FR" sz="1400" dirty="0"/>
              <a:t>A</a:t>
            </a:r>
            <a:r>
              <a:rPr lang="fr-FR" sz="1400" dirty="0" smtClean="0"/>
              <a:t>ugmente le trafic automobile sur les boulevards Rabelais et Orient</a:t>
            </a:r>
          </a:p>
          <a:p>
            <a:pPr marL="171450" indent="-171450">
              <a:buFontTx/>
              <a:buChar char="-"/>
            </a:pPr>
            <a:r>
              <a:rPr lang="fr-FR" sz="1400" dirty="0" smtClean="0"/>
              <a:t>Implique des modifications lourdes sur 5 carrefours à feux et des coûts très importants notamment pour la reprise du carrefour avec le tramway au niveau de la station Voltaire</a:t>
            </a:r>
          </a:p>
          <a:p>
            <a:r>
              <a:rPr lang="fr-FR" sz="1400" dirty="0" smtClean="0"/>
              <a:t>    </a:t>
            </a:r>
            <a:r>
              <a:rPr lang="fr-FR" sz="1400" b="1" dirty="0" smtClean="0"/>
              <a:t>Estimation globale : plus de 2 millions d’euros pour les seuls carrefours à feux</a:t>
            </a:r>
          </a:p>
        </p:txBody>
      </p:sp>
      <p:pic>
        <p:nvPicPr>
          <p:cNvPr id="5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455" y="3092695"/>
            <a:ext cx="411354" cy="3974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341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4284" r="1515" b="2517"/>
          <a:stretch/>
        </p:blipFill>
        <p:spPr>
          <a:xfrm>
            <a:off x="35496" y="548680"/>
            <a:ext cx="9073008" cy="626469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0" y="-9479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Option 3 : le boulevard Rabelais et l’avenue de Palavas sont mis à double sens et le boulevard d’Orient reste inchangé</a:t>
            </a:r>
          </a:p>
        </p:txBody>
      </p:sp>
      <p:sp>
        <p:nvSpPr>
          <p:cNvPr id="5" name="Forme libre 4"/>
          <p:cNvSpPr/>
          <p:nvPr/>
        </p:nvSpPr>
        <p:spPr>
          <a:xfrm>
            <a:off x="1332090" y="1320898"/>
            <a:ext cx="6637867" cy="4684889"/>
          </a:xfrm>
          <a:custGeom>
            <a:avLst/>
            <a:gdLst>
              <a:gd name="connsiteX0" fmla="*/ 22578 w 6637867"/>
              <a:gd name="connsiteY0" fmla="*/ 4684889 h 4684889"/>
              <a:gd name="connsiteX1" fmla="*/ 2449689 w 6637867"/>
              <a:gd name="connsiteY1" fmla="*/ 3759200 h 4684889"/>
              <a:gd name="connsiteX2" fmla="*/ 2912533 w 6637867"/>
              <a:gd name="connsiteY2" fmla="*/ 3544711 h 4684889"/>
              <a:gd name="connsiteX3" fmla="*/ 3747911 w 6637867"/>
              <a:gd name="connsiteY3" fmla="*/ 3431822 h 4684889"/>
              <a:gd name="connsiteX4" fmla="*/ 3612444 w 6637867"/>
              <a:gd name="connsiteY4" fmla="*/ 2043289 h 4684889"/>
              <a:gd name="connsiteX5" fmla="*/ 6570133 w 6637867"/>
              <a:gd name="connsiteY5" fmla="*/ 1772356 h 4684889"/>
              <a:gd name="connsiteX6" fmla="*/ 6637867 w 6637867"/>
              <a:gd name="connsiteY6" fmla="*/ 1648178 h 4684889"/>
              <a:gd name="connsiteX7" fmla="*/ 5565422 w 6637867"/>
              <a:gd name="connsiteY7" fmla="*/ 598311 h 4684889"/>
              <a:gd name="connsiteX8" fmla="*/ 4210755 w 6637867"/>
              <a:gd name="connsiteY8" fmla="*/ 56445 h 4684889"/>
              <a:gd name="connsiteX9" fmla="*/ 3984978 w 6637867"/>
              <a:gd name="connsiteY9" fmla="*/ 0 h 4684889"/>
              <a:gd name="connsiteX10" fmla="*/ 3544711 w 6637867"/>
              <a:gd name="connsiteY10" fmla="*/ 22578 h 4684889"/>
              <a:gd name="connsiteX11" fmla="*/ 2957689 w 6637867"/>
              <a:gd name="connsiteY11" fmla="*/ 79022 h 4684889"/>
              <a:gd name="connsiteX12" fmla="*/ 2709333 w 6637867"/>
              <a:gd name="connsiteY12" fmla="*/ 349956 h 4684889"/>
              <a:gd name="connsiteX13" fmla="*/ 553155 w 6637867"/>
              <a:gd name="connsiteY13" fmla="*/ 2585156 h 4684889"/>
              <a:gd name="connsiteX14" fmla="*/ 0 w 6637867"/>
              <a:gd name="connsiteY14" fmla="*/ 4289778 h 4684889"/>
              <a:gd name="connsiteX15" fmla="*/ 101600 w 6637867"/>
              <a:gd name="connsiteY15" fmla="*/ 4684889 h 4684889"/>
              <a:gd name="connsiteX16" fmla="*/ 191911 w 6637867"/>
              <a:gd name="connsiteY16" fmla="*/ 4639733 h 468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37867" h="4684889">
                <a:moveTo>
                  <a:pt x="22578" y="4684889"/>
                </a:moveTo>
                <a:lnTo>
                  <a:pt x="2449689" y="3759200"/>
                </a:lnTo>
                <a:lnTo>
                  <a:pt x="2912533" y="3544711"/>
                </a:lnTo>
                <a:lnTo>
                  <a:pt x="3747911" y="3431822"/>
                </a:lnTo>
                <a:lnTo>
                  <a:pt x="3612444" y="2043289"/>
                </a:lnTo>
                <a:lnTo>
                  <a:pt x="6570133" y="1772356"/>
                </a:lnTo>
                <a:lnTo>
                  <a:pt x="6637867" y="1648178"/>
                </a:lnTo>
                <a:lnTo>
                  <a:pt x="5565422" y="598311"/>
                </a:lnTo>
                <a:lnTo>
                  <a:pt x="4210755" y="56445"/>
                </a:lnTo>
                <a:lnTo>
                  <a:pt x="3984978" y="0"/>
                </a:lnTo>
                <a:lnTo>
                  <a:pt x="3544711" y="22578"/>
                </a:lnTo>
                <a:lnTo>
                  <a:pt x="2957689" y="79022"/>
                </a:lnTo>
                <a:lnTo>
                  <a:pt x="2709333" y="349956"/>
                </a:lnTo>
                <a:lnTo>
                  <a:pt x="553155" y="2585156"/>
                </a:lnTo>
                <a:lnTo>
                  <a:pt x="0" y="4289778"/>
                </a:lnTo>
                <a:lnTo>
                  <a:pt x="101600" y="4684889"/>
                </a:lnTo>
                <a:lnTo>
                  <a:pt x="191911" y="4639733"/>
                </a:lnTo>
              </a:path>
            </a:pathLst>
          </a:cu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 rot="20514148">
            <a:off x="2997358" y="5361888"/>
            <a:ext cx="968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Bvd Rabelais</a:t>
            </a:r>
          </a:p>
        </p:txBody>
      </p:sp>
      <p:sp>
        <p:nvSpPr>
          <p:cNvPr id="7" name="ZoneTexte 6"/>
          <p:cNvSpPr txBox="1"/>
          <p:nvPr/>
        </p:nvSpPr>
        <p:spPr>
          <a:xfrm rot="19718416">
            <a:off x="5458131" y="4225740"/>
            <a:ext cx="960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Bvd d’Orient</a:t>
            </a:r>
          </a:p>
        </p:txBody>
      </p:sp>
      <p:sp>
        <p:nvSpPr>
          <p:cNvPr id="8" name="ZoneTexte 7"/>
          <p:cNvSpPr txBox="1"/>
          <p:nvPr/>
        </p:nvSpPr>
        <p:spPr>
          <a:xfrm rot="21266086">
            <a:off x="5528777" y="3168086"/>
            <a:ext cx="1312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Bvd de Strasbourg</a:t>
            </a:r>
          </a:p>
        </p:txBody>
      </p:sp>
      <p:sp>
        <p:nvSpPr>
          <p:cNvPr id="9" name="ZoneTexte 8"/>
          <p:cNvSpPr txBox="1"/>
          <p:nvPr/>
        </p:nvSpPr>
        <p:spPr>
          <a:xfrm rot="17268649">
            <a:off x="2009702" y="4876976"/>
            <a:ext cx="964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</a:t>
            </a:r>
            <a:r>
              <a:rPr lang="fr-FR" sz="1200" dirty="0" smtClean="0">
                <a:solidFill>
                  <a:schemeClr val="bg1"/>
                </a:solidFill>
              </a:rPr>
              <a:t>Peysson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5140673">
            <a:off x="4667939" y="5573713"/>
            <a:ext cx="1339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Avenue de Palavas</a:t>
            </a:r>
          </a:p>
        </p:txBody>
      </p:sp>
      <p:sp>
        <p:nvSpPr>
          <p:cNvPr id="14" name="ZoneTexte 13"/>
          <p:cNvSpPr txBox="1"/>
          <p:nvPr/>
        </p:nvSpPr>
        <p:spPr>
          <a:xfrm rot="2146960">
            <a:off x="2768883" y="4356894"/>
            <a:ext cx="1405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Frédéric Bazille</a:t>
            </a:r>
          </a:p>
        </p:txBody>
      </p:sp>
      <p:sp>
        <p:nvSpPr>
          <p:cNvPr id="65" name="ZoneTexte 64"/>
          <p:cNvSpPr txBox="1"/>
          <p:nvPr/>
        </p:nvSpPr>
        <p:spPr>
          <a:xfrm rot="866062">
            <a:off x="5746348" y="2500757"/>
            <a:ext cx="1657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Rue de la Méditerranée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6" name="ZoneTexte 65"/>
          <p:cNvSpPr txBox="1"/>
          <p:nvPr/>
        </p:nvSpPr>
        <p:spPr>
          <a:xfrm rot="5400000">
            <a:off x="3461625" y="2577040"/>
            <a:ext cx="1151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</a:t>
            </a:r>
            <a:r>
              <a:rPr lang="fr-FR" sz="1200" dirty="0" smtClean="0">
                <a:solidFill>
                  <a:schemeClr val="bg1"/>
                </a:solidFill>
              </a:rPr>
              <a:t>Henri René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 rot="18908288">
            <a:off x="1987528" y="2670986"/>
            <a:ext cx="148223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Gare Saint-Roch</a:t>
            </a:r>
            <a:endParaRPr lang="fr-FR" sz="1200" b="1" dirty="0"/>
          </a:p>
        </p:txBody>
      </p:sp>
      <p:sp>
        <p:nvSpPr>
          <p:cNvPr id="26" name="Forme libre 25"/>
          <p:cNvSpPr/>
          <p:nvPr/>
        </p:nvSpPr>
        <p:spPr>
          <a:xfrm>
            <a:off x="4233333" y="1377342"/>
            <a:ext cx="3318934" cy="1885244"/>
          </a:xfrm>
          <a:custGeom>
            <a:avLst/>
            <a:gdLst>
              <a:gd name="connsiteX0" fmla="*/ 3262489 w 3318934"/>
              <a:gd name="connsiteY0" fmla="*/ 1253066 h 1885244"/>
              <a:gd name="connsiteX1" fmla="*/ 2641600 w 3318934"/>
              <a:gd name="connsiteY1" fmla="*/ 643466 h 1885244"/>
              <a:gd name="connsiteX2" fmla="*/ 1072445 w 3318934"/>
              <a:gd name="connsiteY2" fmla="*/ 0 h 1885244"/>
              <a:gd name="connsiteX3" fmla="*/ 349956 w 3318934"/>
              <a:gd name="connsiteY3" fmla="*/ 79022 h 1885244"/>
              <a:gd name="connsiteX4" fmla="*/ 0 w 3318934"/>
              <a:gd name="connsiteY4" fmla="*/ 756355 h 1885244"/>
              <a:gd name="connsiteX5" fmla="*/ 203200 w 3318934"/>
              <a:gd name="connsiteY5" fmla="*/ 1038577 h 1885244"/>
              <a:gd name="connsiteX6" fmla="*/ 1636889 w 3318934"/>
              <a:gd name="connsiteY6" fmla="*/ 1230488 h 1885244"/>
              <a:gd name="connsiteX7" fmla="*/ 2540000 w 3318934"/>
              <a:gd name="connsiteY7" fmla="*/ 1490133 h 1885244"/>
              <a:gd name="connsiteX8" fmla="*/ 2980267 w 3318934"/>
              <a:gd name="connsiteY8" fmla="*/ 1885244 h 1885244"/>
              <a:gd name="connsiteX9" fmla="*/ 3318934 w 3318934"/>
              <a:gd name="connsiteY9" fmla="*/ 1309511 h 1885244"/>
              <a:gd name="connsiteX10" fmla="*/ 3262489 w 3318934"/>
              <a:gd name="connsiteY10" fmla="*/ 1253066 h 1885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18934" h="1885244">
                <a:moveTo>
                  <a:pt x="3262489" y="1253066"/>
                </a:moveTo>
                <a:lnTo>
                  <a:pt x="2641600" y="643466"/>
                </a:lnTo>
                <a:lnTo>
                  <a:pt x="1072445" y="0"/>
                </a:lnTo>
                <a:lnTo>
                  <a:pt x="349956" y="79022"/>
                </a:lnTo>
                <a:lnTo>
                  <a:pt x="0" y="756355"/>
                </a:lnTo>
                <a:lnTo>
                  <a:pt x="203200" y="1038577"/>
                </a:lnTo>
                <a:lnTo>
                  <a:pt x="1636889" y="1230488"/>
                </a:lnTo>
                <a:lnTo>
                  <a:pt x="2540000" y="1490133"/>
                </a:lnTo>
                <a:lnTo>
                  <a:pt x="2980267" y="1885244"/>
                </a:lnTo>
                <a:lnTo>
                  <a:pt x="3318934" y="1309511"/>
                </a:lnTo>
                <a:lnTo>
                  <a:pt x="3262489" y="1253066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 cmpd="sng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orme libre 26"/>
          <p:cNvSpPr/>
          <p:nvPr/>
        </p:nvSpPr>
        <p:spPr>
          <a:xfrm>
            <a:off x="2506134" y="2257875"/>
            <a:ext cx="1354667" cy="1524000"/>
          </a:xfrm>
          <a:custGeom>
            <a:avLst/>
            <a:gdLst>
              <a:gd name="connsiteX0" fmla="*/ 1298223 w 1354667"/>
              <a:gd name="connsiteY0" fmla="*/ 0 h 1524000"/>
              <a:gd name="connsiteX1" fmla="*/ 0 w 1354667"/>
              <a:gd name="connsiteY1" fmla="*/ 1275644 h 1524000"/>
              <a:gd name="connsiteX2" fmla="*/ 248356 w 1354667"/>
              <a:gd name="connsiteY2" fmla="*/ 1524000 h 1524000"/>
              <a:gd name="connsiteX3" fmla="*/ 1162756 w 1354667"/>
              <a:gd name="connsiteY3" fmla="*/ 1422400 h 1524000"/>
              <a:gd name="connsiteX4" fmla="*/ 1354667 w 1354667"/>
              <a:gd name="connsiteY4" fmla="*/ 1207911 h 1524000"/>
              <a:gd name="connsiteX5" fmla="*/ 1298223 w 1354667"/>
              <a:gd name="connsiteY5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4667" h="1524000">
                <a:moveTo>
                  <a:pt x="1298223" y="0"/>
                </a:moveTo>
                <a:lnTo>
                  <a:pt x="0" y="1275644"/>
                </a:lnTo>
                <a:lnTo>
                  <a:pt x="248356" y="1524000"/>
                </a:lnTo>
                <a:lnTo>
                  <a:pt x="1162756" y="1422400"/>
                </a:lnTo>
                <a:lnTo>
                  <a:pt x="1354667" y="1207911"/>
                </a:lnTo>
                <a:lnTo>
                  <a:pt x="1298223" y="0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3564148" y="3806151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chemeClr val="bg1"/>
                </a:solidFill>
              </a:rPr>
              <a:t>Place Carnot</a:t>
            </a:r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15" name="Forme libre 14"/>
          <p:cNvSpPr/>
          <p:nvPr/>
        </p:nvSpPr>
        <p:spPr>
          <a:xfrm>
            <a:off x="138546" y="4137212"/>
            <a:ext cx="1114884" cy="2332861"/>
          </a:xfrm>
          <a:custGeom>
            <a:avLst/>
            <a:gdLst>
              <a:gd name="connsiteX0" fmla="*/ 0 w 872837"/>
              <a:gd name="connsiteY0" fmla="*/ 2050473 h 2050473"/>
              <a:gd name="connsiteX1" fmla="*/ 415637 w 872837"/>
              <a:gd name="connsiteY1" fmla="*/ 1953491 h 2050473"/>
              <a:gd name="connsiteX2" fmla="*/ 540328 w 872837"/>
              <a:gd name="connsiteY2" fmla="*/ 415636 h 2050473"/>
              <a:gd name="connsiteX3" fmla="*/ 872837 w 872837"/>
              <a:gd name="connsiteY3" fmla="*/ 0 h 2050473"/>
              <a:gd name="connsiteX0" fmla="*/ 0 w 1114884"/>
              <a:gd name="connsiteY0" fmla="*/ 2332861 h 2332861"/>
              <a:gd name="connsiteX1" fmla="*/ 415637 w 1114884"/>
              <a:gd name="connsiteY1" fmla="*/ 2235879 h 2332861"/>
              <a:gd name="connsiteX2" fmla="*/ 540328 w 1114884"/>
              <a:gd name="connsiteY2" fmla="*/ 698024 h 2332861"/>
              <a:gd name="connsiteX3" fmla="*/ 1114884 w 1114884"/>
              <a:gd name="connsiteY3" fmla="*/ 0 h 2332861"/>
              <a:gd name="connsiteX0" fmla="*/ 0 w 1114884"/>
              <a:gd name="connsiteY0" fmla="*/ 2332861 h 2332861"/>
              <a:gd name="connsiteX1" fmla="*/ 415637 w 1114884"/>
              <a:gd name="connsiteY1" fmla="*/ 2235879 h 2332861"/>
              <a:gd name="connsiteX2" fmla="*/ 540328 w 1114884"/>
              <a:gd name="connsiteY2" fmla="*/ 698024 h 2332861"/>
              <a:gd name="connsiteX3" fmla="*/ 667570 w 1114884"/>
              <a:gd name="connsiteY3" fmla="*/ 398693 h 2332861"/>
              <a:gd name="connsiteX4" fmla="*/ 1114884 w 1114884"/>
              <a:gd name="connsiteY4" fmla="*/ 0 h 233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884" h="2332861">
                <a:moveTo>
                  <a:pt x="0" y="2332861"/>
                </a:moveTo>
                <a:lnTo>
                  <a:pt x="415637" y="2235879"/>
                </a:lnTo>
                <a:lnTo>
                  <a:pt x="540328" y="698024"/>
                </a:lnTo>
                <a:cubicBezTo>
                  <a:pt x="590338" y="405863"/>
                  <a:pt x="571811" y="515030"/>
                  <a:pt x="667570" y="398693"/>
                </a:cubicBezTo>
                <a:cubicBezTo>
                  <a:pt x="763329" y="282356"/>
                  <a:pt x="1048353" y="80486"/>
                  <a:pt x="1114884" y="0"/>
                </a:cubicBezTo>
              </a:path>
            </a:pathLst>
          </a:custGeom>
          <a:noFill/>
          <a:ln w="63500">
            <a:solidFill>
              <a:srgbClr val="FFC000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944" y="3501658"/>
            <a:ext cx="585946" cy="585946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944" y="4168469"/>
            <a:ext cx="594107" cy="594107"/>
          </a:xfrm>
          <a:prstGeom prst="rect">
            <a:avLst/>
          </a:prstGeom>
        </p:spPr>
      </p:pic>
      <p:cxnSp>
        <p:nvCxnSpPr>
          <p:cNvPr id="47" name="Connecteur droit 46"/>
          <p:cNvCxnSpPr>
            <a:stCxn id="42" idx="5"/>
            <a:endCxn id="40" idx="1"/>
          </p:cNvCxnSpPr>
          <p:nvPr/>
        </p:nvCxnSpPr>
        <p:spPr>
          <a:xfrm>
            <a:off x="2534651" y="5810177"/>
            <a:ext cx="1018227" cy="4681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rme libre 11"/>
          <p:cNvSpPr/>
          <p:nvPr/>
        </p:nvSpPr>
        <p:spPr>
          <a:xfrm>
            <a:off x="1640541" y="3671047"/>
            <a:ext cx="5378824" cy="2326341"/>
          </a:xfrm>
          <a:custGeom>
            <a:avLst/>
            <a:gdLst>
              <a:gd name="connsiteX0" fmla="*/ 0 w 5378824"/>
              <a:gd name="connsiteY0" fmla="*/ 2326341 h 2326341"/>
              <a:gd name="connsiteX1" fmla="*/ 2702859 w 5378824"/>
              <a:gd name="connsiteY1" fmla="*/ 1290918 h 2326341"/>
              <a:gd name="connsiteX2" fmla="*/ 3630706 w 5378824"/>
              <a:gd name="connsiteY2" fmla="*/ 1143000 h 2326341"/>
              <a:gd name="connsiteX3" fmla="*/ 5378824 w 5378824"/>
              <a:gd name="connsiteY3" fmla="*/ 0 h 232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8824" h="2326341">
                <a:moveTo>
                  <a:pt x="0" y="2326341"/>
                </a:moveTo>
                <a:lnTo>
                  <a:pt x="2702859" y="1290918"/>
                </a:lnTo>
                <a:lnTo>
                  <a:pt x="3630706" y="1143000"/>
                </a:lnTo>
                <a:lnTo>
                  <a:pt x="5378824" y="0"/>
                </a:lnTo>
              </a:path>
            </a:pathLst>
          </a:custGeom>
          <a:noFill/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6204193" y="4731694"/>
            <a:ext cx="2849725" cy="2046311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7163381" y="4823202"/>
            <a:ext cx="1914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Principaux Itinéraires d’accès au parking Saint-Roch</a:t>
            </a:r>
            <a:endParaRPr lang="fr-FR" sz="1400" dirty="0"/>
          </a:p>
        </p:txBody>
      </p:sp>
      <p:cxnSp>
        <p:nvCxnSpPr>
          <p:cNvPr id="37" name="Connecteur droit 36"/>
          <p:cNvCxnSpPr/>
          <p:nvPr/>
        </p:nvCxnSpPr>
        <p:spPr>
          <a:xfrm>
            <a:off x="6381650" y="5036792"/>
            <a:ext cx="617937" cy="0"/>
          </a:xfrm>
          <a:prstGeom prst="line">
            <a:avLst/>
          </a:prstGeom>
          <a:ln w="63500" cap="sq" cmpd="sng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6413776" y="5845161"/>
            <a:ext cx="617937" cy="0"/>
          </a:xfrm>
          <a:prstGeom prst="line">
            <a:avLst/>
          </a:prstGeom>
          <a:ln w="63500" cap="sq" cmpd="sng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7153285" y="5583551"/>
            <a:ext cx="191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Principaux itinéraires de transit automobile</a:t>
            </a:r>
            <a:endParaRPr lang="fr-FR" sz="1400" dirty="0"/>
          </a:p>
        </p:txBody>
      </p:sp>
      <p:sp>
        <p:nvSpPr>
          <p:cNvPr id="39" name="Forme libre 38"/>
          <p:cNvSpPr/>
          <p:nvPr/>
        </p:nvSpPr>
        <p:spPr>
          <a:xfrm>
            <a:off x="1529568" y="4706530"/>
            <a:ext cx="3630706" cy="1183341"/>
          </a:xfrm>
          <a:custGeom>
            <a:avLst/>
            <a:gdLst>
              <a:gd name="connsiteX0" fmla="*/ 0 w 5378824"/>
              <a:gd name="connsiteY0" fmla="*/ 2326341 h 2326341"/>
              <a:gd name="connsiteX1" fmla="*/ 2702859 w 5378824"/>
              <a:gd name="connsiteY1" fmla="*/ 1290918 h 2326341"/>
              <a:gd name="connsiteX2" fmla="*/ 3630706 w 5378824"/>
              <a:gd name="connsiteY2" fmla="*/ 1143000 h 2326341"/>
              <a:gd name="connsiteX3" fmla="*/ 5378824 w 5378824"/>
              <a:gd name="connsiteY3" fmla="*/ 0 h 2326341"/>
              <a:gd name="connsiteX0" fmla="*/ 0 w 3816061"/>
              <a:gd name="connsiteY0" fmla="*/ 2232211 h 2232211"/>
              <a:gd name="connsiteX1" fmla="*/ 2702859 w 3816061"/>
              <a:gd name="connsiteY1" fmla="*/ 1196788 h 2232211"/>
              <a:gd name="connsiteX2" fmla="*/ 3630706 w 3816061"/>
              <a:gd name="connsiteY2" fmla="*/ 1048870 h 2232211"/>
              <a:gd name="connsiteX3" fmla="*/ 3765177 w 3816061"/>
              <a:gd name="connsiteY3" fmla="*/ 0 h 2232211"/>
              <a:gd name="connsiteX0" fmla="*/ 0 w 3630706"/>
              <a:gd name="connsiteY0" fmla="*/ 1183341 h 1183341"/>
              <a:gd name="connsiteX1" fmla="*/ 2702859 w 3630706"/>
              <a:gd name="connsiteY1" fmla="*/ 147918 h 1183341"/>
              <a:gd name="connsiteX2" fmla="*/ 3630706 w 3630706"/>
              <a:gd name="connsiteY2" fmla="*/ 0 h 118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0706" h="1183341">
                <a:moveTo>
                  <a:pt x="0" y="1183341"/>
                </a:moveTo>
                <a:lnTo>
                  <a:pt x="2702859" y="147918"/>
                </a:lnTo>
                <a:lnTo>
                  <a:pt x="3630706" y="0"/>
                </a:lnTo>
              </a:path>
            </a:pathLst>
          </a:custGeom>
          <a:noFill/>
          <a:ln w="6350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 rot="19508615">
            <a:off x="5632652" y="3960175"/>
            <a:ext cx="960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Bvd </a:t>
            </a:r>
            <a:r>
              <a:rPr lang="fr-FR" sz="1200" dirty="0" smtClean="0"/>
              <a:t>d’Orient</a:t>
            </a:r>
            <a:endParaRPr lang="fr-FR" sz="1200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2218728" y="4083150"/>
            <a:ext cx="409056" cy="1316945"/>
          </a:xfrm>
          <a:prstGeom prst="straightConnector1">
            <a:avLst/>
          </a:prstGeom>
          <a:ln w="635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orme libre 45"/>
          <p:cNvSpPr/>
          <p:nvPr/>
        </p:nvSpPr>
        <p:spPr>
          <a:xfrm>
            <a:off x="1932781" y="3553196"/>
            <a:ext cx="3114136" cy="287326"/>
          </a:xfrm>
          <a:custGeom>
            <a:avLst/>
            <a:gdLst>
              <a:gd name="connsiteX0" fmla="*/ 5500254 w 5500254"/>
              <a:gd name="connsiteY0" fmla="*/ 0 h 540327"/>
              <a:gd name="connsiteX1" fmla="*/ 609600 w 5500254"/>
              <a:gd name="connsiteY1" fmla="*/ 540327 h 540327"/>
              <a:gd name="connsiteX2" fmla="*/ 0 w 5500254"/>
              <a:gd name="connsiteY2" fmla="*/ 55418 h 540327"/>
              <a:gd name="connsiteX0" fmla="*/ 5096842 w 5096842"/>
              <a:gd name="connsiteY0" fmla="*/ 0 h 513432"/>
              <a:gd name="connsiteX1" fmla="*/ 609600 w 5096842"/>
              <a:gd name="connsiteY1" fmla="*/ 513432 h 513432"/>
              <a:gd name="connsiteX2" fmla="*/ 0 w 5096842"/>
              <a:gd name="connsiteY2" fmla="*/ 28523 h 513432"/>
              <a:gd name="connsiteX0" fmla="*/ 5190972 w 5190972"/>
              <a:gd name="connsiteY0" fmla="*/ 0 h 513432"/>
              <a:gd name="connsiteX1" fmla="*/ 703730 w 5190972"/>
              <a:gd name="connsiteY1" fmla="*/ 513432 h 513432"/>
              <a:gd name="connsiteX2" fmla="*/ 0 w 5190972"/>
              <a:gd name="connsiteY2" fmla="*/ 297464 h 513432"/>
              <a:gd name="connsiteX0" fmla="*/ 5190972 w 5190972"/>
              <a:gd name="connsiteY0" fmla="*/ 0 h 513432"/>
              <a:gd name="connsiteX1" fmla="*/ 703730 w 5190972"/>
              <a:gd name="connsiteY1" fmla="*/ 513432 h 513432"/>
              <a:gd name="connsiteX2" fmla="*/ 0 w 5190972"/>
              <a:gd name="connsiteY2" fmla="*/ 297464 h 513432"/>
              <a:gd name="connsiteX0" fmla="*/ 5190972 w 5190972"/>
              <a:gd name="connsiteY0" fmla="*/ 0 h 513432"/>
              <a:gd name="connsiteX1" fmla="*/ 703730 w 5190972"/>
              <a:gd name="connsiteY1" fmla="*/ 513432 h 513432"/>
              <a:gd name="connsiteX2" fmla="*/ 0 w 5190972"/>
              <a:gd name="connsiteY2" fmla="*/ 297464 h 513432"/>
              <a:gd name="connsiteX0" fmla="*/ 1003982 w 1003982"/>
              <a:gd name="connsiteY0" fmla="*/ 243126 h 287326"/>
              <a:gd name="connsiteX1" fmla="*/ 703730 w 1003982"/>
              <a:gd name="connsiteY1" fmla="*/ 287326 h 287326"/>
              <a:gd name="connsiteX2" fmla="*/ 0 w 1003982"/>
              <a:gd name="connsiteY2" fmla="*/ 71358 h 287326"/>
              <a:gd name="connsiteX0" fmla="*/ 3114136 w 3114136"/>
              <a:gd name="connsiteY0" fmla="*/ 43834 h 287326"/>
              <a:gd name="connsiteX1" fmla="*/ 703730 w 3114136"/>
              <a:gd name="connsiteY1" fmla="*/ 287326 h 287326"/>
              <a:gd name="connsiteX2" fmla="*/ 0 w 3114136"/>
              <a:gd name="connsiteY2" fmla="*/ 71358 h 28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14136" h="287326">
                <a:moveTo>
                  <a:pt x="3114136" y="43834"/>
                </a:moveTo>
                <a:cubicBezTo>
                  <a:pt x="3014052" y="58567"/>
                  <a:pt x="803814" y="272593"/>
                  <a:pt x="703730" y="287326"/>
                </a:cubicBezTo>
                <a:cubicBezTo>
                  <a:pt x="469153" y="215337"/>
                  <a:pt x="248024" y="-152488"/>
                  <a:pt x="0" y="71358"/>
                </a:cubicBezTo>
              </a:path>
            </a:pathLst>
          </a:custGeom>
          <a:noFill/>
          <a:ln w="63500">
            <a:solidFill>
              <a:srgbClr val="FFC000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3757047" y="4855368"/>
            <a:ext cx="405045" cy="405045"/>
          </a:xfrm>
          <a:prstGeom prst="ellipse">
            <a:avLst/>
          </a:prstGeom>
          <a:pattFill prst="dkUpDiag">
            <a:fgClr>
              <a:srgbClr val="002060"/>
            </a:fgClr>
            <a:bgClr>
              <a:schemeClr val="bg1"/>
            </a:bgClr>
          </a:patt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/>
          <p:cNvSpPr/>
          <p:nvPr/>
        </p:nvSpPr>
        <p:spPr>
          <a:xfrm>
            <a:off x="1914707" y="5500387"/>
            <a:ext cx="405045" cy="405045"/>
          </a:xfrm>
          <a:prstGeom prst="ellipse">
            <a:avLst/>
          </a:prstGeom>
          <a:pattFill prst="dkUpDiag">
            <a:fgClr>
              <a:srgbClr val="002060"/>
            </a:fgClr>
            <a:bgClr>
              <a:schemeClr val="bg1"/>
            </a:bgClr>
          </a:patt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/>
          <p:cNvSpPr/>
          <p:nvPr/>
        </p:nvSpPr>
        <p:spPr>
          <a:xfrm>
            <a:off x="4940841" y="4597668"/>
            <a:ext cx="405045" cy="405045"/>
          </a:xfrm>
          <a:prstGeom prst="ellipse">
            <a:avLst/>
          </a:prstGeom>
          <a:pattFill prst="dkUpDiag">
            <a:fgClr>
              <a:srgbClr val="002060"/>
            </a:fgClr>
            <a:bgClr>
              <a:schemeClr val="bg1"/>
            </a:bgClr>
          </a:patt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>
            <a:off x="6463727" y="6215244"/>
            <a:ext cx="405045" cy="405045"/>
          </a:xfrm>
          <a:prstGeom prst="ellipse">
            <a:avLst/>
          </a:prstGeom>
          <a:pattFill prst="dkUpDiag">
            <a:fgClr>
              <a:srgbClr val="002060"/>
            </a:fgClr>
            <a:bgClr>
              <a:schemeClr val="bg1"/>
            </a:bgClr>
          </a:patt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7142735" y="6144840"/>
            <a:ext cx="191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Carrefours à feux à modifier</a:t>
            </a:r>
            <a:endParaRPr lang="fr-FR" sz="1400" dirty="0"/>
          </a:p>
        </p:txBody>
      </p:sp>
      <p:sp>
        <p:nvSpPr>
          <p:cNvPr id="57" name="Ellipse 56"/>
          <p:cNvSpPr/>
          <p:nvPr/>
        </p:nvSpPr>
        <p:spPr>
          <a:xfrm>
            <a:off x="4865447" y="3459903"/>
            <a:ext cx="405045" cy="405045"/>
          </a:xfrm>
          <a:prstGeom prst="ellipse">
            <a:avLst/>
          </a:prstGeom>
          <a:pattFill prst="dkUpDiag">
            <a:fgClr>
              <a:srgbClr val="002060"/>
            </a:fgClr>
            <a:bgClr>
              <a:schemeClr val="bg1"/>
            </a:bgClr>
          </a:patt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orme libre 2"/>
          <p:cNvSpPr/>
          <p:nvPr/>
        </p:nvSpPr>
        <p:spPr>
          <a:xfrm>
            <a:off x="5419165" y="3415553"/>
            <a:ext cx="1559859" cy="161365"/>
          </a:xfrm>
          <a:custGeom>
            <a:avLst/>
            <a:gdLst>
              <a:gd name="connsiteX0" fmla="*/ 1559859 w 1559859"/>
              <a:gd name="connsiteY0" fmla="*/ 0 h 161365"/>
              <a:gd name="connsiteX1" fmla="*/ 0 w 1559859"/>
              <a:gd name="connsiteY1" fmla="*/ 161365 h 161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59859" h="161365">
                <a:moveTo>
                  <a:pt x="1559859" y="0"/>
                </a:moveTo>
                <a:lnTo>
                  <a:pt x="0" y="161365"/>
                </a:lnTo>
              </a:path>
            </a:pathLst>
          </a:custGeom>
          <a:noFill/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Forme libre 57"/>
          <p:cNvSpPr/>
          <p:nvPr/>
        </p:nvSpPr>
        <p:spPr>
          <a:xfrm rot="16200000">
            <a:off x="4727012" y="4217810"/>
            <a:ext cx="600290" cy="45719"/>
          </a:xfrm>
          <a:custGeom>
            <a:avLst/>
            <a:gdLst>
              <a:gd name="connsiteX0" fmla="*/ 1559859 w 1559859"/>
              <a:gd name="connsiteY0" fmla="*/ 0 h 161365"/>
              <a:gd name="connsiteX1" fmla="*/ 0 w 1559859"/>
              <a:gd name="connsiteY1" fmla="*/ 161365 h 161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59859" h="161365">
                <a:moveTo>
                  <a:pt x="1559859" y="0"/>
                </a:moveTo>
                <a:lnTo>
                  <a:pt x="0" y="161365"/>
                </a:lnTo>
              </a:path>
            </a:pathLst>
          </a:custGeom>
          <a:noFill/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ZoneTexte 58"/>
          <p:cNvSpPr txBox="1"/>
          <p:nvPr/>
        </p:nvSpPr>
        <p:spPr>
          <a:xfrm>
            <a:off x="5267838" y="3905221"/>
            <a:ext cx="625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Cimetière</a:t>
            </a:r>
          </a:p>
          <a:p>
            <a:r>
              <a:rPr lang="fr-FR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protestant</a:t>
            </a:r>
            <a:endParaRPr lang="fr-FR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2" name="Rectangle à coins arrondis 61"/>
          <p:cNvSpPr/>
          <p:nvPr/>
        </p:nvSpPr>
        <p:spPr>
          <a:xfrm>
            <a:off x="1332090" y="1180421"/>
            <a:ext cx="3455656" cy="73415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chemeClr val="tx1"/>
                </a:solidFill>
              </a:rPr>
              <a:t>L’avenue de Palavas serait mise à double sens dans sa partie nor</a:t>
            </a:r>
            <a:r>
              <a:rPr lang="fr-FR" sz="1400" dirty="0">
                <a:solidFill>
                  <a:schemeClr val="tx1"/>
                </a:solidFill>
              </a:rPr>
              <a:t>d</a:t>
            </a:r>
            <a:r>
              <a:rPr lang="fr-FR" sz="1400" dirty="0" smtClean="0">
                <a:solidFill>
                  <a:schemeClr val="tx1"/>
                </a:solidFill>
              </a:rPr>
              <a:t> entre le boulevard de Strasbourg et le boulevard Rabelais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64" name="Forme libre 63"/>
          <p:cNvSpPr/>
          <p:nvPr/>
        </p:nvSpPr>
        <p:spPr>
          <a:xfrm rot="5400000">
            <a:off x="4851422" y="4191432"/>
            <a:ext cx="600290" cy="45719"/>
          </a:xfrm>
          <a:custGeom>
            <a:avLst/>
            <a:gdLst>
              <a:gd name="connsiteX0" fmla="*/ 1559859 w 1559859"/>
              <a:gd name="connsiteY0" fmla="*/ 0 h 161365"/>
              <a:gd name="connsiteX1" fmla="*/ 0 w 1559859"/>
              <a:gd name="connsiteY1" fmla="*/ 161365 h 161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59859" h="161365">
                <a:moveTo>
                  <a:pt x="1559859" y="0"/>
                </a:moveTo>
                <a:lnTo>
                  <a:pt x="0" y="161365"/>
                </a:lnTo>
              </a:path>
            </a:pathLst>
          </a:custGeom>
          <a:noFill/>
          <a:ln w="63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3" name="Connecteur droit 62"/>
          <p:cNvCxnSpPr/>
          <p:nvPr/>
        </p:nvCxnSpPr>
        <p:spPr>
          <a:xfrm flipV="1">
            <a:off x="4508148" y="4224794"/>
            <a:ext cx="559196" cy="8341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H="1" flipV="1">
            <a:off x="4484471" y="1914572"/>
            <a:ext cx="25469" cy="23323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à coins arrondis 67"/>
          <p:cNvSpPr/>
          <p:nvPr/>
        </p:nvSpPr>
        <p:spPr>
          <a:xfrm>
            <a:off x="5615907" y="1175582"/>
            <a:ext cx="3053655" cy="6009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chemeClr val="tx1"/>
                </a:solidFill>
              </a:rPr>
              <a:t>Le boulevard d’Orient serait maintenu à sens unique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69" name="Connecteur droit 68"/>
          <p:cNvCxnSpPr/>
          <p:nvPr/>
        </p:nvCxnSpPr>
        <p:spPr>
          <a:xfrm flipH="1" flipV="1">
            <a:off x="6595502" y="1763057"/>
            <a:ext cx="55115" cy="2145938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77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4284" r="1515" b="2517"/>
          <a:stretch/>
        </p:blipFill>
        <p:spPr>
          <a:xfrm>
            <a:off x="35496" y="548680"/>
            <a:ext cx="9073008" cy="626469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0" y="-9479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Les avantages et inconvénients de l’option 3</a:t>
            </a:r>
          </a:p>
        </p:txBody>
      </p:sp>
      <p:sp>
        <p:nvSpPr>
          <p:cNvPr id="5" name="Forme libre 4"/>
          <p:cNvSpPr/>
          <p:nvPr/>
        </p:nvSpPr>
        <p:spPr>
          <a:xfrm>
            <a:off x="1332090" y="1320898"/>
            <a:ext cx="6637867" cy="4684889"/>
          </a:xfrm>
          <a:custGeom>
            <a:avLst/>
            <a:gdLst>
              <a:gd name="connsiteX0" fmla="*/ 22578 w 6637867"/>
              <a:gd name="connsiteY0" fmla="*/ 4684889 h 4684889"/>
              <a:gd name="connsiteX1" fmla="*/ 2449689 w 6637867"/>
              <a:gd name="connsiteY1" fmla="*/ 3759200 h 4684889"/>
              <a:gd name="connsiteX2" fmla="*/ 2912533 w 6637867"/>
              <a:gd name="connsiteY2" fmla="*/ 3544711 h 4684889"/>
              <a:gd name="connsiteX3" fmla="*/ 3747911 w 6637867"/>
              <a:gd name="connsiteY3" fmla="*/ 3431822 h 4684889"/>
              <a:gd name="connsiteX4" fmla="*/ 3612444 w 6637867"/>
              <a:gd name="connsiteY4" fmla="*/ 2043289 h 4684889"/>
              <a:gd name="connsiteX5" fmla="*/ 6570133 w 6637867"/>
              <a:gd name="connsiteY5" fmla="*/ 1772356 h 4684889"/>
              <a:gd name="connsiteX6" fmla="*/ 6637867 w 6637867"/>
              <a:gd name="connsiteY6" fmla="*/ 1648178 h 4684889"/>
              <a:gd name="connsiteX7" fmla="*/ 5565422 w 6637867"/>
              <a:gd name="connsiteY7" fmla="*/ 598311 h 4684889"/>
              <a:gd name="connsiteX8" fmla="*/ 4210755 w 6637867"/>
              <a:gd name="connsiteY8" fmla="*/ 56445 h 4684889"/>
              <a:gd name="connsiteX9" fmla="*/ 3984978 w 6637867"/>
              <a:gd name="connsiteY9" fmla="*/ 0 h 4684889"/>
              <a:gd name="connsiteX10" fmla="*/ 3544711 w 6637867"/>
              <a:gd name="connsiteY10" fmla="*/ 22578 h 4684889"/>
              <a:gd name="connsiteX11" fmla="*/ 2957689 w 6637867"/>
              <a:gd name="connsiteY11" fmla="*/ 79022 h 4684889"/>
              <a:gd name="connsiteX12" fmla="*/ 2709333 w 6637867"/>
              <a:gd name="connsiteY12" fmla="*/ 349956 h 4684889"/>
              <a:gd name="connsiteX13" fmla="*/ 553155 w 6637867"/>
              <a:gd name="connsiteY13" fmla="*/ 2585156 h 4684889"/>
              <a:gd name="connsiteX14" fmla="*/ 0 w 6637867"/>
              <a:gd name="connsiteY14" fmla="*/ 4289778 h 4684889"/>
              <a:gd name="connsiteX15" fmla="*/ 101600 w 6637867"/>
              <a:gd name="connsiteY15" fmla="*/ 4684889 h 4684889"/>
              <a:gd name="connsiteX16" fmla="*/ 191911 w 6637867"/>
              <a:gd name="connsiteY16" fmla="*/ 4639733 h 468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37867" h="4684889">
                <a:moveTo>
                  <a:pt x="22578" y="4684889"/>
                </a:moveTo>
                <a:lnTo>
                  <a:pt x="2449689" y="3759200"/>
                </a:lnTo>
                <a:lnTo>
                  <a:pt x="2912533" y="3544711"/>
                </a:lnTo>
                <a:lnTo>
                  <a:pt x="3747911" y="3431822"/>
                </a:lnTo>
                <a:lnTo>
                  <a:pt x="3612444" y="2043289"/>
                </a:lnTo>
                <a:lnTo>
                  <a:pt x="6570133" y="1772356"/>
                </a:lnTo>
                <a:lnTo>
                  <a:pt x="6637867" y="1648178"/>
                </a:lnTo>
                <a:lnTo>
                  <a:pt x="5565422" y="598311"/>
                </a:lnTo>
                <a:lnTo>
                  <a:pt x="4210755" y="56445"/>
                </a:lnTo>
                <a:lnTo>
                  <a:pt x="3984978" y="0"/>
                </a:lnTo>
                <a:lnTo>
                  <a:pt x="3544711" y="22578"/>
                </a:lnTo>
                <a:lnTo>
                  <a:pt x="2957689" y="79022"/>
                </a:lnTo>
                <a:lnTo>
                  <a:pt x="2709333" y="349956"/>
                </a:lnTo>
                <a:lnTo>
                  <a:pt x="553155" y="2585156"/>
                </a:lnTo>
                <a:lnTo>
                  <a:pt x="0" y="4289778"/>
                </a:lnTo>
                <a:lnTo>
                  <a:pt x="101600" y="4684889"/>
                </a:lnTo>
                <a:lnTo>
                  <a:pt x="191911" y="4639733"/>
                </a:lnTo>
              </a:path>
            </a:pathLst>
          </a:cu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 rot="20514148">
            <a:off x="2997358" y="5361888"/>
            <a:ext cx="968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Bvd Rabelais</a:t>
            </a:r>
          </a:p>
        </p:txBody>
      </p:sp>
      <p:sp>
        <p:nvSpPr>
          <p:cNvPr id="7" name="ZoneTexte 6"/>
          <p:cNvSpPr txBox="1"/>
          <p:nvPr/>
        </p:nvSpPr>
        <p:spPr>
          <a:xfrm rot="19718416">
            <a:off x="5458131" y="4225740"/>
            <a:ext cx="960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Bvd d’Orient</a:t>
            </a:r>
          </a:p>
        </p:txBody>
      </p:sp>
      <p:sp>
        <p:nvSpPr>
          <p:cNvPr id="8" name="ZoneTexte 7"/>
          <p:cNvSpPr txBox="1"/>
          <p:nvPr/>
        </p:nvSpPr>
        <p:spPr>
          <a:xfrm rot="21266086">
            <a:off x="5528777" y="3168086"/>
            <a:ext cx="1312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Bvd de Strasbourg</a:t>
            </a:r>
          </a:p>
        </p:txBody>
      </p:sp>
      <p:sp>
        <p:nvSpPr>
          <p:cNvPr id="9" name="ZoneTexte 8"/>
          <p:cNvSpPr txBox="1"/>
          <p:nvPr/>
        </p:nvSpPr>
        <p:spPr>
          <a:xfrm rot="17268649">
            <a:off x="2009702" y="4876976"/>
            <a:ext cx="964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</a:t>
            </a:r>
            <a:r>
              <a:rPr lang="fr-FR" sz="1200" dirty="0" smtClean="0">
                <a:solidFill>
                  <a:schemeClr val="bg1"/>
                </a:solidFill>
              </a:rPr>
              <a:t>Peysson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5140673">
            <a:off x="4667939" y="5573713"/>
            <a:ext cx="1339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Avenue de Palavas</a:t>
            </a:r>
          </a:p>
        </p:txBody>
      </p:sp>
      <p:sp>
        <p:nvSpPr>
          <p:cNvPr id="14" name="ZoneTexte 13"/>
          <p:cNvSpPr txBox="1"/>
          <p:nvPr/>
        </p:nvSpPr>
        <p:spPr>
          <a:xfrm rot="2146960">
            <a:off x="2768883" y="4356894"/>
            <a:ext cx="1405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Frédéric Bazille</a:t>
            </a:r>
          </a:p>
        </p:txBody>
      </p:sp>
      <p:sp>
        <p:nvSpPr>
          <p:cNvPr id="65" name="ZoneTexte 64"/>
          <p:cNvSpPr txBox="1"/>
          <p:nvPr/>
        </p:nvSpPr>
        <p:spPr>
          <a:xfrm rot="866062">
            <a:off x="5746348" y="2840482"/>
            <a:ext cx="1657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Rue de la Méditerranée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6" name="ZoneTexte 65"/>
          <p:cNvSpPr txBox="1"/>
          <p:nvPr/>
        </p:nvSpPr>
        <p:spPr>
          <a:xfrm rot="5400000">
            <a:off x="3461625" y="2577040"/>
            <a:ext cx="1151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</a:t>
            </a:r>
            <a:r>
              <a:rPr lang="fr-FR" sz="1200" dirty="0" smtClean="0">
                <a:solidFill>
                  <a:schemeClr val="bg1"/>
                </a:solidFill>
              </a:rPr>
              <a:t>Henri René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 rot="18908288">
            <a:off x="1987528" y="2670986"/>
            <a:ext cx="148223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Gare Saint-Roch</a:t>
            </a:r>
            <a:endParaRPr lang="fr-FR" sz="1200" b="1" dirty="0"/>
          </a:p>
        </p:txBody>
      </p:sp>
      <p:sp>
        <p:nvSpPr>
          <p:cNvPr id="26" name="Forme libre 25"/>
          <p:cNvSpPr/>
          <p:nvPr/>
        </p:nvSpPr>
        <p:spPr>
          <a:xfrm>
            <a:off x="4233333" y="1377342"/>
            <a:ext cx="3318934" cy="1885244"/>
          </a:xfrm>
          <a:custGeom>
            <a:avLst/>
            <a:gdLst>
              <a:gd name="connsiteX0" fmla="*/ 3262489 w 3318934"/>
              <a:gd name="connsiteY0" fmla="*/ 1253066 h 1885244"/>
              <a:gd name="connsiteX1" fmla="*/ 2641600 w 3318934"/>
              <a:gd name="connsiteY1" fmla="*/ 643466 h 1885244"/>
              <a:gd name="connsiteX2" fmla="*/ 1072445 w 3318934"/>
              <a:gd name="connsiteY2" fmla="*/ 0 h 1885244"/>
              <a:gd name="connsiteX3" fmla="*/ 349956 w 3318934"/>
              <a:gd name="connsiteY3" fmla="*/ 79022 h 1885244"/>
              <a:gd name="connsiteX4" fmla="*/ 0 w 3318934"/>
              <a:gd name="connsiteY4" fmla="*/ 756355 h 1885244"/>
              <a:gd name="connsiteX5" fmla="*/ 203200 w 3318934"/>
              <a:gd name="connsiteY5" fmla="*/ 1038577 h 1885244"/>
              <a:gd name="connsiteX6" fmla="*/ 1636889 w 3318934"/>
              <a:gd name="connsiteY6" fmla="*/ 1230488 h 1885244"/>
              <a:gd name="connsiteX7" fmla="*/ 2540000 w 3318934"/>
              <a:gd name="connsiteY7" fmla="*/ 1490133 h 1885244"/>
              <a:gd name="connsiteX8" fmla="*/ 2980267 w 3318934"/>
              <a:gd name="connsiteY8" fmla="*/ 1885244 h 1885244"/>
              <a:gd name="connsiteX9" fmla="*/ 3318934 w 3318934"/>
              <a:gd name="connsiteY9" fmla="*/ 1309511 h 1885244"/>
              <a:gd name="connsiteX10" fmla="*/ 3262489 w 3318934"/>
              <a:gd name="connsiteY10" fmla="*/ 1253066 h 1885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18934" h="1885244">
                <a:moveTo>
                  <a:pt x="3262489" y="1253066"/>
                </a:moveTo>
                <a:lnTo>
                  <a:pt x="2641600" y="643466"/>
                </a:lnTo>
                <a:lnTo>
                  <a:pt x="1072445" y="0"/>
                </a:lnTo>
                <a:lnTo>
                  <a:pt x="349956" y="79022"/>
                </a:lnTo>
                <a:lnTo>
                  <a:pt x="0" y="756355"/>
                </a:lnTo>
                <a:lnTo>
                  <a:pt x="203200" y="1038577"/>
                </a:lnTo>
                <a:lnTo>
                  <a:pt x="1636889" y="1230488"/>
                </a:lnTo>
                <a:lnTo>
                  <a:pt x="2540000" y="1490133"/>
                </a:lnTo>
                <a:lnTo>
                  <a:pt x="2980267" y="1885244"/>
                </a:lnTo>
                <a:lnTo>
                  <a:pt x="3318934" y="1309511"/>
                </a:lnTo>
                <a:lnTo>
                  <a:pt x="3262489" y="1253066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 cmpd="sng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orme libre 26"/>
          <p:cNvSpPr/>
          <p:nvPr/>
        </p:nvSpPr>
        <p:spPr>
          <a:xfrm>
            <a:off x="2506134" y="2257875"/>
            <a:ext cx="1354667" cy="1524000"/>
          </a:xfrm>
          <a:custGeom>
            <a:avLst/>
            <a:gdLst>
              <a:gd name="connsiteX0" fmla="*/ 1298223 w 1354667"/>
              <a:gd name="connsiteY0" fmla="*/ 0 h 1524000"/>
              <a:gd name="connsiteX1" fmla="*/ 0 w 1354667"/>
              <a:gd name="connsiteY1" fmla="*/ 1275644 h 1524000"/>
              <a:gd name="connsiteX2" fmla="*/ 248356 w 1354667"/>
              <a:gd name="connsiteY2" fmla="*/ 1524000 h 1524000"/>
              <a:gd name="connsiteX3" fmla="*/ 1162756 w 1354667"/>
              <a:gd name="connsiteY3" fmla="*/ 1422400 h 1524000"/>
              <a:gd name="connsiteX4" fmla="*/ 1354667 w 1354667"/>
              <a:gd name="connsiteY4" fmla="*/ 1207911 h 1524000"/>
              <a:gd name="connsiteX5" fmla="*/ 1298223 w 1354667"/>
              <a:gd name="connsiteY5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4667" h="1524000">
                <a:moveTo>
                  <a:pt x="1298223" y="0"/>
                </a:moveTo>
                <a:lnTo>
                  <a:pt x="0" y="1275644"/>
                </a:lnTo>
                <a:lnTo>
                  <a:pt x="248356" y="1524000"/>
                </a:lnTo>
                <a:lnTo>
                  <a:pt x="1162756" y="1422400"/>
                </a:lnTo>
                <a:lnTo>
                  <a:pt x="1354667" y="1207911"/>
                </a:lnTo>
                <a:lnTo>
                  <a:pt x="1298223" y="0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3564148" y="3806151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chemeClr val="bg1"/>
                </a:solidFill>
              </a:rPr>
              <a:t>Place Carnot</a:t>
            </a:r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15" name="Forme libre 14"/>
          <p:cNvSpPr/>
          <p:nvPr/>
        </p:nvSpPr>
        <p:spPr>
          <a:xfrm>
            <a:off x="138546" y="4137212"/>
            <a:ext cx="1114884" cy="2332861"/>
          </a:xfrm>
          <a:custGeom>
            <a:avLst/>
            <a:gdLst>
              <a:gd name="connsiteX0" fmla="*/ 0 w 872837"/>
              <a:gd name="connsiteY0" fmla="*/ 2050473 h 2050473"/>
              <a:gd name="connsiteX1" fmla="*/ 415637 w 872837"/>
              <a:gd name="connsiteY1" fmla="*/ 1953491 h 2050473"/>
              <a:gd name="connsiteX2" fmla="*/ 540328 w 872837"/>
              <a:gd name="connsiteY2" fmla="*/ 415636 h 2050473"/>
              <a:gd name="connsiteX3" fmla="*/ 872837 w 872837"/>
              <a:gd name="connsiteY3" fmla="*/ 0 h 2050473"/>
              <a:gd name="connsiteX0" fmla="*/ 0 w 1114884"/>
              <a:gd name="connsiteY0" fmla="*/ 2332861 h 2332861"/>
              <a:gd name="connsiteX1" fmla="*/ 415637 w 1114884"/>
              <a:gd name="connsiteY1" fmla="*/ 2235879 h 2332861"/>
              <a:gd name="connsiteX2" fmla="*/ 540328 w 1114884"/>
              <a:gd name="connsiteY2" fmla="*/ 698024 h 2332861"/>
              <a:gd name="connsiteX3" fmla="*/ 1114884 w 1114884"/>
              <a:gd name="connsiteY3" fmla="*/ 0 h 2332861"/>
              <a:gd name="connsiteX0" fmla="*/ 0 w 1114884"/>
              <a:gd name="connsiteY0" fmla="*/ 2332861 h 2332861"/>
              <a:gd name="connsiteX1" fmla="*/ 415637 w 1114884"/>
              <a:gd name="connsiteY1" fmla="*/ 2235879 h 2332861"/>
              <a:gd name="connsiteX2" fmla="*/ 540328 w 1114884"/>
              <a:gd name="connsiteY2" fmla="*/ 698024 h 2332861"/>
              <a:gd name="connsiteX3" fmla="*/ 667570 w 1114884"/>
              <a:gd name="connsiteY3" fmla="*/ 398693 h 2332861"/>
              <a:gd name="connsiteX4" fmla="*/ 1114884 w 1114884"/>
              <a:gd name="connsiteY4" fmla="*/ 0 h 233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884" h="2332861">
                <a:moveTo>
                  <a:pt x="0" y="2332861"/>
                </a:moveTo>
                <a:lnTo>
                  <a:pt x="415637" y="2235879"/>
                </a:lnTo>
                <a:lnTo>
                  <a:pt x="540328" y="698024"/>
                </a:lnTo>
                <a:cubicBezTo>
                  <a:pt x="590338" y="405863"/>
                  <a:pt x="571811" y="515030"/>
                  <a:pt x="667570" y="398693"/>
                </a:cubicBezTo>
                <a:cubicBezTo>
                  <a:pt x="763329" y="282356"/>
                  <a:pt x="1048353" y="80486"/>
                  <a:pt x="1114884" y="0"/>
                </a:cubicBezTo>
              </a:path>
            </a:pathLst>
          </a:custGeom>
          <a:noFill/>
          <a:ln w="63500">
            <a:solidFill>
              <a:srgbClr val="FFC000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944" y="3501658"/>
            <a:ext cx="585946" cy="585946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944" y="4168469"/>
            <a:ext cx="594107" cy="594107"/>
          </a:xfrm>
          <a:prstGeom prst="rect">
            <a:avLst/>
          </a:prstGeom>
        </p:spPr>
      </p:pic>
      <p:cxnSp>
        <p:nvCxnSpPr>
          <p:cNvPr id="47" name="Connecteur droit 46"/>
          <p:cNvCxnSpPr>
            <a:stCxn id="42" idx="5"/>
            <a:endCxn id="40" idx="1"/>
          </p:cNvCxnSpPr>
          <p:nvPr/>
        </p:nvCxnSpPr>
        <p:spPr>
          <a:xfrm>
            <a:off x="2534651" y="5810177"/>
            <a:ext cx="1018227" cy="4681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rme libre 11"/>
          <p:cNvSpPr/>
          <p:nvPr/>
        </p:nvSpPr>
        <p:spPr>
          <a:xfrm>
            <a:off x="1640541" y="3671047"/>
            <a:ext cx="5378824" cy="2326341"/>
          </a:xfrm>
          <a:custGeom>
            <a:avLst/>
            <a:gdLst>
              <a:gd name="connsiteX0" fmla="*/ 0 w 5378824"/>
              <a:gd name="connsiteY0" fmla="*/ 2326341 h 2326341"/>
              <a:gd name="connsiteX1" fmla="*/ 2702859 w 5378824"/>
              <a:gd name="connsiteY1" fmla="*/ 1290918 h 2326341"/>
              <a:gd name="connsiteX2" fmla="*/ 3630706 w 5378824"/>
              <a:gd name="connsiteY2" fmla="*/ 1143000 h 2326341"/>
              <a:gd name="connsiteX3" fmla="*/ 5378824 w 5378824"/>
              <a:gd name="connsiteY3" fmla="*/ 0 h 232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8824" h="2326341">
                <a:moveTo>
                  <a:pt x="0" y="2326341"/>
                </a:moveTo>
                <a:lnTo>
                  <a:pt x="2702859" y="1290918"/>
                </a:lnTo>
                <a:lnTo>
                  <a:pt x="3630706" y="1143000"/>
                </a:lnTo>
                <a:lnTo>
                  <a:pt x="5378824" y="0"/>
                </a:lnTo>
              </a:path>
            </a:pathLst>
          </a:custGeom>
          <a:noFill/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6204193" y="4731694"/>
            <a:ext cx="2849725" cy="2046311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7163381" y="4823202"/>
            <a:ext cx="1914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Principaux Itinéraires d’accès au parking Saint-Roch</a:t>
            </a:r>
            <a:endParaRPr lang="fr-FR" sz="1400" dirty="0"/>
          </a:p>
        </p:txBody>
      </p:sp>
      <p:cxnSp>
        <p:nvCxnSpPr>
          <p:cNvPr id="37" name="Connecteur droit 36"/>
          <p:cNvCxnSpPr/>
          <p:nvPr/>
        </p:nvCxnSpPr>
        <p:spPr>
          <a:xfrm>
            <a:off x="6381650" y="5036792"/>
            <a:ext cx="617937" cy="0"/>
          </a:xfrm>
          <a:prstGeom prst="line">
            <a:avLst/>
          </a:prstGeom>
          <a:ln w="63500" cap="sq" cmpd="sng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6413776" y="5845161"/>
            <a:ext cx="617937" cy="0"/>
          </a:xfrm>
          <a:prstGeom prst="line">
            <a:avLst/>
          </a:prstGeom>
          <a:ln w="63500" cap="sq" cmpd="sng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7153285" y="5583551"/>
            <a:ext cx="191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Principaux itinéraires de transit automobile</a:t>
            </a:r>
            <a:endParaRPr lang="fr-FR" sz="1400" dirty="0"/>
          </a:p>
        </p:txBody>
      </p:sp>
      <p:sp>
        <p:nvSpPr>
          <p:cNvPr id="39" name="Forme libre 38"/>
          <p:cNvSpPr/>
          <p:nvPr/>
        </p:nvSpPr>
        <p:spPr>
          <a:xfrm>
            <a:off x="1529568" y="4706530"/>
            <a:ext cx="3630706" cy="1183341"/>
          </a:xfrm>
          <a:custGeom>
            <a:avLst/>
            <a:gdLst>
              <a:gd name="connsiteX0" fmla="*/ 0 w 5378824"/>
              <a:gd name="connsiteY0" fmla="*/ 2326341 h 2326341"/>
              <a:gd name="connsiteX1" fmla="*/ 2702859 w 5378824"/>
              <a:gd name="connsiteY1" fmla="*/ 1290918 h 2326341"/>
              <a:gd name="connsiteX2" fmla="*/ 3630706 w 5378824"/>
              <a:gd name="connsiteY2" fmla="*/ 1143000 h 2326341"/>
              <a:gd name="connsiteX3" fmla="*/ 5378824 w 5378824"/>
              <a:gd name="connsiteY3" fmla="*/ 0 h 2326341"/>
              <a:gd name="connsiteX0" fmla="*/ 0 w 3816061"/>
              <a:gd name="connsiteY0" fmla="*/ 2232211 h 2232211"/>
              <a:gd name="connsiteX1" fmla="*/ 2702859 w 3816061"/>
              <a:gd name="connsiteY1" fmla="*/ 1196788 h 2232211"/>
              <a:gd name="connsiteX2" fmla="*/ 3630706 w 3816061"/>
              <a:gd name="connsiteY2" fmla="*/ 1048870 h 2232211"/>
              <a:gd name="connsiteX3" fmla="*/ 3765177 w 3816061"/>
              <a:gd name="connsiteY3" fmla="*/ 0 h 2232211"/>
              <a:gd name="connsiteX0" fmla="*/ 0 w 3630706"/>
              <a:gd name="connsiteY0" fmla="*/ 1183341 h 1183341"/>
              <a:gd name="connsiteX1" fmla="*/ 2702859 w 3630706"/>
              <a:gd name="connsiteY1" fmla="*/ 147918 h 1183341"/>
              <a:gd name="connsiteX2" fmla="*/ 3630706 w 3630706"/>
              <a:gd name="connsiteY2" fmla="*/ 0 h 118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0706" h="1183341">
                <a:moveTo>
                  <a:pt x="0" y="1183341"/>
                </a:moveTo>
                <a:lnTo>
                  <a:pt x="2702859" y="147918"/>
                </a:lnTo>
                <a:lnTo>
                  <a:pt x="3630706" y="0"/>
                </a:lnTo>
              </a:path>
            </a:pathLst>
          </a:custGeom>
          <a:noFill/>
          <a:ln w="6350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 rot="19508615">
            <a:off x="5632652" y="3960175"/>
            <a:ext cx="960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Bvd </a:t>
            </a:r>
            <a:r>
              <a:rPr lang="fr-FR" sz="1200" dirty="0" smtClean="0"/>
              <a:t>d’Orient</a:t>
            </a:r>
            <a:endParaRPr lang="fr-FR" sz="1200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2218728" y="4083150"/>
            <a:ext cx="409056" cy="1316945"/>
          </a:xfrm>
          <a:prstGeom prst="straightConnector1">
            <a:avLst/>
          </a:prstGeom>
          <a:ln w="635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orme libre 45"/>
          <p:cNvSpPr/>
          <p:nvPr/>
        </p:nvSpPr>
        <p:spPr>
          <a:xfrm>
            <a:off x="1932781" y="3553196"/>
            <a:ext cx="3114136" cy="287326"/>
          </a:xfrm>
          <a:custGeom>
            <a:avLst/>
            <a:gdLst>
              <a:gd name="connsiteX0" fmla="*/ 5500254 w 5500254"/>
              <a:gd name="connsiteY0" fmla="*/ 0 h 540327"/>
              <a:gd name="connsiteX1" fmla="*/ 609600 w 5500254"/>
              <a:gd name="connsiteY1" fmla="*/ 540327 h 540327"/>
              <a:gd name="connsiteX2" fmla="*/ 0 w 5500254"/>
              <a:gd name="connsiteY2" fmla="*/ 55418 h 540327"/>
              <a:gd name="connsiteX0" fmla="*/ 5096842 w 5096842"/>
              <a:gd name="connsiteY0" fmla="*/ 0 h 513432"/>
              <a:gd name="connsiteX1" fmla="*/ 609600 w 5096842"/>
              <a:gd name="connsiteY1" fmla="*/ 513432 h 513432"/>
              <a:gd name="connsiteX2" fmla="*/ 0 w 5096842"/>
              <a:gd name="connsiteY2" fmla="*/ 28523 h 513432"/>
              <a:gd name="connsiteX0" fmla="*/ 5190972 w 5190972"/>
              <a:gd name="connsiteY0" fmla="*/ 0 h 513432"/>
              <a:gd name="connsiteX1" fmla="*/ 703730 w 5190972"/>
              <a:gd name="connsiteY1" fmla="*/ 513432 h 513432"/>
              <a:gd name="connsiteX2" fmla="*/ 0 w 5190972"/>
              <a:gd name="connsiteY2" fmla="*/ 297464 h 513432"/>
              <a:gd name="connsiteX0" fmla="*/ 5190972 w 5190972"/>
              <a:gd name="connsiteY0" fmla="*/ 0 h 513432"/>
              <a:gd name="connsiteX1" fmla="*/ 703730 w 5190972"/>
              <a:gd name="connsiteY1" fmla="*/ 513432 h 513432"/>
              <a:gd name="connsiteX2" fmla="*/ 0 w 5190972"/>
              <a:gd name="connsiteY2" fmla="*/ 297464 h 513432"/>
              <a:gd name="connsiteX0" fmla="*/ 5190972 w 5190972"/>
              <a:gd name="connsiteY0" fmla="*/ 0 h 513432"/>
              <a:gd name="connsiteX1" fmla="*/ 703730 w 5190972"/>
              <a:gd name="connsiteY1" fmla="*/ 513432 h 513432"/>
              <a:gd name="connsiteX2" fmla="*/ 0 w 5190972"/>
              <a:gd name="connsiteY2" fmla="*/ 297464 h 513432"/>
              <a:gd name="connsiteX0" fmla="*/ 1003982 w 1003982"/>
              <a:gd name="connsiteY0" fmla="*/ 243126 h 287326"/>
              <a:gd name="connsiteX1" fmla="*/ 703730 w 1003982"/>
              <a:gd name="connsiteY1" fmla="*/ 287326 h 287326"/>
              <a:gd name="connsiteX2" fmla="*/ 0 w 1003982"/>
              <a:gd name="connsiteY2" fmla="*/ 71358 h 287326"/>
              <a:gd name="connsiteX0" fmla="*/ 3114136 w 3114136"/>
              <a:gd name="connsiteY0" fmla="*/ 43834 h 287326"/>
              <a:gd name="connsiteX1" fmla="*/ 703730 w 3114136"/>
              <a:gd name="connsiteY1" fmla="*/ 287326 h 287326"/>
              <a:gd name="connsiteX2" fmla="*/ 0 w 3114136"/>
              <a:gd name="connsiteY2" fmla="*/ 71358 h 28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14136" h="287326">
                <a:moveTo>
                  <a:pt x="3114136" y="43834"/>
                </a:moveTo>
                <a:cubicBezTo>
                  <a:pt x="3014052" y="58567"/>
                  <a:pt x="803814" y="272593"/>
                  <a:pt x="703730" y="287326"/>
                </a:cubicBezTo>
                <a:cubicBezTo>
                  <a:pt x="469153" y="215337"/>
                  <a:pt x="248024" y="-152488"/>
                  <a:pt x="0" y="71358"/>
                </a:cubicBezTo>
              </a:path>
            </a:pathLst>
          </a:custGeom>
          <a:noFill/>
          <a:ln w="63500">
            <a:solidFill>
              <a:srgbClr val="FFC000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3757047" y="4855368"/>
            <a:ext cx="405045" cy="405045"/>
          </a:xfrm>
          <a:prstGeom prst="ellipse">
            <a:avLst/>
          </a:prstGeom>
          <a:pattFill prst="dkUpDiag">
            <a:fgClr>
              <a:srgbClr val="002060"/>
            </a:fgClr>
            <a:bgClr>
              <a:schemeClr val="bg1"/>
            </a:bgClr>
          </a:patt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/>
          <p:cNvSpPr/>
          <p:nvPr/>
        </p:nvSpPr>
        <p:spPr>
          <a:xfrm>
            <a:off x="1914707" y="5500387"/>
            <a:ext cx="405045" cy="405045"/>
          </a:xfrm>
          <a:prstGeom prst="ellipse">
            <a:avLst/>
          </a:prstGeom>
          <a:pattFill prst="dkUpDiag">
            <a:fgClr>
              <a:srgbClr val="002060"/>
            </a:fgClr>
            <a:bgClr>
              <a:schemeClr val="bg1"/>
            </a:bgClr>
          </a:patt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/>
          <p:cNvSpPr/>
          <p:nvPr/>
        </p:nvSpPr>
        <p:spPr>
          <a:xfrm>
            <a:off x="4940841" y="4597668"/>
            <a:ext cx="405045" cy="405045"/>
          </a:xfrm>
          <a:prstGeom prst="ellipse">
            <a:avLst/>
          </a:prstGeom>
          <a:pattFill prst="dkUpDiag">
            <a:fgClr>
              <a:srgbClr val="002060"/>
            </a:fgClr>
            <a:bgClr>
              <a:schemeClr val="bg1"/>
            </a:bgClr>
          </a:patt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>
            <a:off x="6463727" y="6215244"/>
            <a:ext cx="405045" cy="405045"/>
          </a:xfrm>
          <a:prstGeom prst="ellipse">
            <a:avLst/>
          </a:prstGeom>
          <a:pattFill prst="dkUpDiag">
            <a:fgClr>
              <a:srgbClr val="002060"/>
            </a:fgClr>
            <a:bgClr>
              <a:schemeClr val="bg1"/>
            </a:bgClr>
          </a:patt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7142735" y="6144840"/>
            <a:ext cx="191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Carrefours à feux à modifier</a:t>
            </a:r>
            <a:endParaRPr lang="fr-FR" sz="1400" dirty="0"/>
          </a:p>
        </p:txBody>
      </p:sp>
      <p:sp>
        <p:nvSpPr>
          <p:cNvPr id="57" name="Ellipse 56"/>
          <p:cNvSpPr/>
          <p:nvPr/>
        </p:nvSpPr>
        <p:spPr>
          <a:xfrm>
            <a:off x="4865447" y="3459903"/>
            <a:ext cx="405045" cy="405045"/>
          </a:xfrm>
          <a:prstGeom prst="ellipse">
            <a:avLst/>
          </a:prstGeom>
          <a:pattFill prst="dkUpDiag">
            <a:fgClr>
              <a:srgbClr val="002060"/>
            </a:fgClr>
            <a:bgClr>
              <a:schemeClr val="bg1"/>
            </a:bgClr>
          </a:patt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orme libre 2"/>
          <p:cNvSpPr/>
          <p:nvPr/>
        </p:nvSpPr>
        <p:spPr>
          <a:xfrm>
            <a:off x="5419165" y="3415553"/>
            <a:ext cx="1559859" cy="161365"/>
          </a:xfrm>
          <a:custGeom>
            <a:avLst/>
            <a:gdLst>
              <a:gd name="connsiteX0" fmla="*/ 1559859 w 1559859"/>
              <a:gd name="connsiteY0" fmla="*/ 0 h 161365"/>
              <a:gd name="connsiteX1" fmla="*/ 0 w 1559859"/>
              <a:gd name="connsiteY1" fmla="*/ 161365 h 161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59859" h="161365">
                <a:moveTo>
                  <a:pt x="1559859" y="0"/>
                </a:moveTo>
                <a:lnTo>
                  <a:pt x="0" y="161365"/>
                </a:lnTo>
              </a:path>
            </a:pathLst>
          </a:custGeom>
          <a:noFill/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Forme libre 57"/>
          <p:cNvSpPr/>
          <p:nvPr/>
        </p:nvSpPr>
        <p:spPr>
          <a:xfrm rot="16200000">
            <a:off x="4727012" y="4217810"/>
            <a:ext cx="600290" cy="45719"/>
          </a:xfrm>
          <a:custGeom>
            <a:avLst/>
            <a:gdLst>
              <a:gd name="connsiteX0" fmla="*/ 1559859 w 1559859"/>
              <a:gd name="connsiteY0" fmla="*/ 0 h 161365"/>
              <a:gd name="connsiteX1" fmla="*/ 0 w 1559859"/>
              <a:gd name="connsiteY1" fmla="*/ 161365 h 161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59859" h="161365">
                <a:moveTo>
                  <a:pt x="1559859" y="0"/>
                </a:moveTo>
                <a:lnTo>
                  <a:pt x="0" y="161365"/>
                </a:lnTo>
              </a:path>
            </a:pathLst>
          </a:custGeom>
          <a:noFill/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ZoneTexte 58"/>
          <p:cNvSpPr txBox="1"/>
          <p:nvPr/>
        </p:nvSpPr>
        <p:spPr>
          <a:xfrm>
            <a:off x="5127549" y="3921886"/>
            <a:ext cx="625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Cimetière</a:t>
            </a:r>
          </a:p>
          <a:p>
            <a:r>
              <a:rPr lang="fr-FR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protestant</a:t>
            </a:r>
            <a:endParaRPr lang="fr-FR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59172" y="644243"/>
            <a:ext cx="8733308" cy="95410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b="1" dirty="0"/>
              <a:t>Avantages : </a:t>
            </a:r>
          </a:p>
          <a:p>
            <a:pPr marL="171450" indent="-171450">
              <a:buFontTx/>
              <a:buChar char="-"/>
            </a:pPr>
            <a:r>
              <a:rPr lang="fr-FR" sz="1400" dirty="0"/>
              <a:t>P</a:t>
            </a:r>
            <a:r>
              <a:rPr lang="fr-FR" sz="1400" dirty="0" smtClean="0"/>
              <a:t>ermet </a:t>
            </a:r>
            <a:r>
              <a:rPr lang="fr-FR" sz="1400" dirty="0"/>
              <a:t>d’apaiser la circulation </a:t>
            </a:r>
            <a:r>
              <a:rPr lang="fr-FR" sz="1400" dirty="0" smtClean="0"/>
              <a:t>aux abords de la place Carnot</a:t>
            </a:r>
            <a:endParaRPr lang="fr-FR" sz="1400" dirty="0"/>
          </a:p>
          <a:p>
            <a:pPr marL="171450" indent="-171450">
              <a:buFontTx/>
              <a:buChar char="-"/>
            </a:pPr>
            <a:r>
              <a:rPr lang="fr-FR" sz="1400" dirty="0"/>
              <a:t>P</a:t>
            </a:r>
            <a:r>
              <a:rPr lang="fr-FR" sz="1400" dirty="0" smtClean="0"/>
              <a:t>ermet de réduire le nombre de voies de circulation sur le boulevard de Strasbourg de 3 à 1 à partir de Palavas</a:t>
            </a:r>
          </a:p>
          <a:p>
            <a:pPr marL="171450" indent="-171450">
              <a:buFontTx/>
              <a:buChar char="-"/>
            </a:pPr>
            <a:r>
              <a:rPr lang="fr-FR" sz="1400" dirty="0" smtClean="0"/>
              <a:t>Evite de modifier le carrefour complexe avec le tramway au niveau de la station Voltaire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38546" y="1704138"/>
            <a:ext cx="872702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fr-FR" sz="1400" b="1" dirty="0" smtClean="0"/>
              <a:t>Inconvénients </a:t>
            </a:r>
            <a:r>
              <a:rPr lang="fr-FR" sz="1400" b="1" dirty="0"/>
              <a:t>: </a:t>
            </a:r>
          </a:p>
          <a:p>
            <a:pPr marL="171450" indent="-171450">
              <a:buFontTx/>
              <a:buChar char="-"/>
            </a:pPr>
            <a:r>
              <a:rPr lang="fr-FR" sz="1400" dirty="0"/>
              <a:t>A</a:t>
            </a:r>
            <a:r>
              <a:rPr lang="fr-FR" sz="1400" dirty="0" smtClean="0"/>
              <a:t>ugmente le trafic automobile sur le boulevard Rabelais et sur la partie nord de l’avenue de Palavas</a:t>
            </a:r>
          </a:p>
          <a:p>
            <a:pPr marL="171450" indent="-171450">
              <a:buFontTx/>
              <a:buChar char="-"/>
            </a:pPr>
            <a:r>
              <a:rPr lang="fr-FR" sz="1400" dirty="0" smtClean="0"/>
              <a:t>Implique des modifications lourdes sur 4 carrefours à feux et des coûts importants </a:t>
            </a:r>
            <a:endParaRPr lang="fr-FR" sz="1400" dirty="0"/>
          </a:p>
          <a:p>
            <a:r>
              <a:rPr lang="fr-FR" sz="1400" dirty="0"/>
              <a:t> </a:t>
            </a:r>
            <a:r>
              <a:rPr lang="fr-FR" sz="1400" dirty="0" smtClean="0"/>
              <a:t>   </a:t>
            </a:r>
            <a:r>
              <a:rPr lang="fr-FR" sz="1400" b="1" dirty="0"/>
              <a:t>E</a:t>
            </a:r>
            <a:r>
              <a:rPr lang="fr-FR" sz="1400" b="1" dirty="0" smtClean="0"/>
              <a:t>stimation globale : environ 1,5 million d’euros pour </a:t>
            </a:r>
            <a:r>
              <a:rPr lang="fr-FR" sz="1400" b="1" dirty="0"/>
              <a:t>les seuls carrefours à </a:t>
            </a:r>
            <a:r>
              <a:rPr lang="fr-FR" sz="1400" b="1" dirty="0" smtClean="0"/>
              <a:t>feux</a:t>
            </a:r>
            <a:endParaRPr lang="fr-FR" sz="1400" b="1" dirty="0"/>
          </a:p>
        </p:txBody>
      </p:sp>
      <p:sp>
        <p:nvSpPr>
          <p:cNvPr id="49" name="Forme libre 48"/>
          <p:cNvSpPr/>
          <p:nvPr/>
        </p:nvSpPr>
        <p:spPr>
          <a:xfrm rot="5400000">
            <a:off x="4851422" y="4191432"/>
            <a:ext cx="600290" cy="45719"/>
          </a:xfrm>
          <a:custGeom>
            <a:avLst/>
            <a:gdLst>
              <a:gd name="connsiteX0" fmla="*/ 1559859 w 1559859"/>
              <a:gd name="connsiteY0" fmla="*/ 0 h 161365"/>
              <a:gd name="connsiteX1" fmla="*/ 0 w 1559859"/>
              <a:gd name="connsiteY1" fmla="*/ 161365 h 161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59859" h="161365">
                <a:moveTo>
                  <a:pt x="1559859" y="0"/>
                </a:moveTo>
                <a:lnTo>
                  <a:pt x="0" y="161365"/>
                </a:lnTo>
              </a:path>
            </a:pathLst>
          </a:custGeom>
          <a:noFill/>
          <a:ln w="63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213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-1856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Synthèse</a:t>
            </a:r>
            <a:endParaRPr lang="fr-FR" sz="24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300953" y="595511"/>
            <a:ext cx="2664296" cy="47525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10438" y="626868"/>
            <a:ext cx="2654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Option 1</a:t>
            </a:r>
          </a:p>
          <a:p>
            <a:r>
              <a:rPr lang="fr-FR" b="1" dirty="0" smtClean="0"/>
              <a:t>Plan de circulation actuel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32509" y="1718969"/>
            <a:ext cx="26533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La baisse de trafic observée depuis la fermeture du Pont de Sète permet de réduire la circulation de 3 à 2 voies sur le boulevard de Strasbourg  </a:t>
            </a:r>
            <a:endParaRPr lang="fr-FR" sz="1400" dirty="0"/>
          </a:p>
        </p:txBody>
      </p:sp>
      <p:sp>
        <p:nvSpPr>
          <p:cNvPr id="17" name="Rectangle 16"/>
          <p:cNvSpPr/>
          <p:nvPr/>
        </p:nvSpPr>
        <p:spPr>
          <a:xfrm>
            <a:off x="3200816" y="595511"/>
            <a:ext cx="2664296" cy="47525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3210302" y="626868"/>
            <a:ext cx="2654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Option 2</a:t>
            </a:r>
          </a:p>
          <a:p>
            <a:r>
              <a:rPr lang="fr-FR" b="1" dirty="0" smtClean="0"/>
              <a:t>Mise à double sens de Rabelais et Orient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33600" y="595511"/>
            <a:ext cx="2664296" cy="47525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6143085" y="626868"/>
            <a:ext cx="2654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Option 3</a:t>
            </a:r>
          </a:p>
          <a:p>
            <a:r>
              <a:rPr lang="fr-FR" b="1" dirty="0" smtClean="0"/>
              <a:t>Mise à double sens de </a:t>
            </a:r>
            <a:r>
              <a:rPr lang="fr-FR" b="1" dirty="0"/>
              <a:t>R</a:t>
            </a:r>
            <a:r>
              <a:rPr lang="fr-FR" b="1" dirty="0" smtClean="0"/>
              <a:t>abelais et Palavas nord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200816" y="2324352"/>
            <a:ext cx="559707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Les options 2 et 3 permettent de réduire la circulation de 3 à 1 voie sur le boulevard de Strasbourg  </a:t>
            </a:r>
            <a:endParaRPr lang="fr-FR" sz="1400" dirty="0"/>
          </a:p>
        </p:txBody>
      </p:sp>
      <p:sp>
        <p:nvSpPr>
          <p:cNvPr id="23" name="ZoneTexte 22"/>
          <p:cNvSpPr txBox="1"/>
          <p:nvPr/>
        </p:nvSpPr>
        <p:spPr>
          <a:xfrm>
            <a:off x="303914" y="4089356"/>
            <a:ext cx="2675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Coût nul ou faible</a:t>
            </a:r>
            <a:endParaRPr lang="fr-FR" sz="1400" dirty="0"/>
          </a:p>
        </p:txBody>
      </p:sp>
      <p:sp>
        <p:nvSpPr>
          <p:cNvPr id="28" name="ZoneTexte 27"/>
          <p:cNvSpPr txBox="1"/>
          <p:nvPr/>
        </p:nvSpPr>
        <p:spPr>
          <a:xfrm>
            <a:off x="3205625" y="3975675"/>
            <a:ext cx="2675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Coût très important</a:t>
            </a:r>
          </a:p>
          <a:p>
            <a:r>
              <a:rPr lang="fr-FR" sz="1400" dirty="0" smtClean="0"/>
              <a:t>Plus de 2 millions d’euros</a:t>
            </a:r>
            <a:endParaRPr lang="fr-FR" sz="1400" dirty="0"/>
          </a:p>
        </p:txBody>
      </p:sp>
      <p:sp>
        <p:nvSpPr>
          <p:cNvPr id="29" name="ZoneTexte 28"/>
          <p:cNvSpPr txBox="1"/>
          <p:nvPr/>
        </p:nvSpPr>
        <p:spPr>
          <a:xfrm>
            <a:off x="6171646" y="3981634"/>
            <a:ext cx="2675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Coût important</a:t>
            </a:r>
          </a:p>
          <a:p>
            <a:r>
              <a:rPr lang="fr-FR" sz="1400" dirty="0" smtClean="0"/>
              <a:t>Environ 1,5 million d’euros</a:t>
            </a:r>
            <a:endParaRPr lang="fr-FR" sz="1400" dirty="0"/>
          </a:p>
        </p:txBody>
      </p:sp>
      <p:sp>
        <p:nvSpPr>
          <p:cNvPr id="30" name="ZoneTexte 29"/>
          <p:cNvSpPr txBox="1"/>
          <p:nvPr/>
        </p:nvSpPr>
        <p:spPr>
          <a:xfrm>
            <a:off x="310562" y="4717096"/>
            <a:ext cx="2675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Réalisable à court terme</a:t>
            </a:r>
          </a:p>
          <a:p>
            <a:r>
              <a:rPr lang="fr-FR" sz="1400" dirty="0" smtClean="0"/>
              <a:t>Dès 2020</a:t>
            </a:r>
            <a:endParaRPr lang="fr-FR" sz="1400" dirty="0"/>
          </a:p>
        </p:txBody>
      </p:sp>
      <p:sp>
        <p:nvSpPr>
          <p:cNvPr id="31" name="ZoneTexte 30"/>
          <p:cNvSpPr txBox="1"/>
          <p:nvPr/>
        </p:nvSpPr>
        <p:spPr>
          <a:xfrm>
            <a:off x="3220237" y="4717096"/>
            <a:ext cx="2675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Réalisable à long terme</a:t>
            </a:r>
          </a:p>
          <a:p>
            <a:r>
              <a:rPr lang="fr-FR" sz="1400" dirty="0" smtClean="0"/>
              <a:t>Pas avant 10 à 15 ans</a:t>
            </a:r>
            <a:endParaRPr lang="fr-FR" sz="1400" dirty="0"/>
          </a:p>
        </p:txBody>
      </p:sp>
      <p:sp>
        <p:nvSpPr>
          <p:cNvPr id="32" name="ZoneTexte 31"/>
          <p:cNvSpPr txBox="1"/>
          <p:nvPr/>
        </p:nvSpPr>
        <p:spPr>
          <a:xfrm>
            <a:off x="6147536" y="4717097"/>
            <a:ext cx="2675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Réalisable à moyen-long terme</a:t>
            </a:r>
          </a:p>
          <a:p>
            <a:r>
              <a:rPr lang="fr-FR" sz="1400" dirty="0" smtClean="0"/>
              <a:t>Pas avant 5 à 10 ans</a:t>
            </a:r>
            <a:endParaRPr lang="fr-FR" sz="1400" dirty="0"/>
          </a:p>
        </p:txBody>
      </p:sp>
      <p:sp>
        <p:nvSpPr>
          <p:cNvPr id="34" name="Rectangle 33"/>
          <p:cNvSpPr/>
          <p:nvPr/>
        </p:nvSpPr>
        <p:spPr>
          <a:xfrm>
            <a:off x="251520" y="5517232"/>
            <a:ext cx="8507917" cy="1125597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 smtClean="0">
                <a:solidFill>
                  <a:schemeClr val="tx1"/>
                </a:solidFill>
              </a:rPr>
              <a:t>Conclusion </a:t>
            </a:r>
            <a:r>
              <a:rPr lang="fr-FR" dirty="0" smtClean="0">
                <a:solidFill>
                  <a:schemeClr val="tx1"/>
                </a:solidFill>
              </a:rPr>
              <a:t>:</a:t>
            </a:r>
          </a:p>
          <a:p>
            <a:r>
              <a:rPr lang="fr-FR" dirty="0" smtClean="0">
                <a:solidFill>
                  <a:schemeClr val="tx1"/>
                </a:solidFill>
              </a:rPr>
              <a:t>Il est proposé de concevoir le plan d’actions de quartier en optimisant la situation actuelle (option 1) tout en rendant possible, à terme, une mise à double sens du boulevard Rabelais (options 2 ou 3)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300953" y="3189168"/>
            <a:ext cx="8484505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L’option 1 et, a fortiori, les options 2 et 3 permettent la mise en place d’une zone 30 (avec doubles sens cyclables) autour de la place Carnot et de la rue Peysson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25784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Cette proposition rejoint les avis exprimés dans le cadre de la concertation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12534" y="1269034"/>
            <a:ext cx="87129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Seuls 2 avis individuels en faveur d’une réduction immédiate de la circulation place Carnot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favorables </a:t>
            </a:r>
            <a:r>
              <a:rPr lang="fr-FR" sz="1600" dirty="0"/>
              <a:t>au principe de réduction à 3 à 1 voie de circulation sur le boulevard de </a:t>
            </a:r>
            <a:r>
              <a:rPr lang="fr-FR" sz="1600" dirty="0" smtClean="0"/>
              <a:t>Strasbourg (correspondant aux options 2 et 3)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favorables à </a:t>
            </a:r>
            <a:r>
              <a:rPr lang="fr-FR" sz="1600" dirty="0"/>
              <a:t>la mise à double sens des boulevards Rabelais et </a:t>
            </a:r>
            <a:r>
              <a:rPr lang="fr-FR" sz="1600" dirty="0" smtClean="0"/>
              <a:t>Orient (correspondant à l’option 3).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9958" y="2673053"/>
            <a:ext cx="88209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Une contribution d’un collectif de 14 commerçants en faveur de la conservation des capacités de circulation et de stationnement actuelles aux abords de la place Carnot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réservés sur le principe de réduction du nombre de voies de circulation sur le boulevard de Strasbourg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opposés à la réduction de l’offre de stationnement sans mise en place d’une régulation favorable au stationnement de très courte durée.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79917" y="4600292"/>
            <a:ext cx="871296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Une contribution d’un collectif d’une trentaine d’habitants en faveur d’une réduction progressive de la circulation place Carnot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favorables au principe de réduction à 3 à 2 voies de circulation sur le boulevard de Strasbourg sans mise à </a:t>
            </a:r>
            <a:r>
              <a:rPr lang="fr-FR" sz="1600" dirty="0"/>
              <a:t>d</a:t>
            </a:r>
            <a:r>
              <a:rPr lang="fr-FR" sz="1600" dirty="0" smtClean="0"/>
              <a:t>ouble sens des boulevards Rabelais et Orient dans l’immédiat (correspondant à l’option 1)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favorables à l’organisation d’une offre de stationnement de très courte durée proche des commerces</a:t>
            </a:r>
          </a:p>
          <a:p>
            <a:endParaRPr lang="fr-FR" sz="1600" dirty="0" smtClean="0"/>
          </a:p>
        </p:txBody>
      </p:sp>
    </p:spTree>
    <p:extLst>
      <p:ext uri="{BB962C8B-B14F-4D97-AF65-F5344CB8AC3E}">
        <p14:creationId xmlns:p14="http://schemas.microsoft.com/office/powerpoint/2010/main" val="177431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4284" r="1515" b="2517"/>
          <a:stretch/>
        </p:blipFill>
        <p:spPr>
          <a:xfrm>
            <a:off x="35496" y="548680"/>
            <a:ext cx="9073008" cy="626469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0" y="-9479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Sur la base du plan de circulation actuel, des évolutions sont possibles pour améliorer la vie locale</a:t>
            </a:r>
            <a:endParaRPr lang="fr-FR" sz="2800" dirty="0" smtClean="0"/>
          </a:p>
        </p:txBody>
      </p:sp>
      <p:sp>
        <p:nvSpPr>
          <p:cNvPr id="5" name="Forme libre 4"/>
          <p:cNvSpPr/>
          <p:nvPr/>
        </p:nvSpPr>
        <p:spPr>
          <a:xfrm>
            <a:off x="1332090" y="1320898"/>
            <a:ext cx="6637867" cy="4684889"/>
          </a:xfrm>
          <a:custGeom>
            <a:avLst/>
            <a:gdLst>
              <a:gd name="connsiteX0" fmla="*/ 22578 w 6637867"/>
              <a:gd name="connsiteY0" fmla="*/ 4684889 h 4684889"/>
              <a:gd name="connsiteX1" fmla="*/ 2449689 w 6637867"/>
              <a:gd name="connsiteY1" fmla="*/ 3759200 h 4684889"/>
              <a:gd name="connsiteX2" fmla="*/ 2912533 w 6637867"/>
              <a:gd name="connsiteY2" fmla="*/ 3544711 h 4684889"/>
              <a:gd name="connsiteX3" fmla="*/ 3747911 w 6637867"/>
              <a:gd name="connsiteY3" fmla="*/ 3431822 h 4684889"/>
              <a:gd name="connsiteX4" fmla="*/ 3612444 w 6637867"/>
              <a:gd name="connsiteY4" fmla="*/ 2043289 h 4684889"/>
              <a:gd name="connsiteX5" fmla="*/ 6570133 w 6637867"/>
              <a:gd name="connsiteY5" fmla="*/ 1772356 h 4684889"/>
              <a:gd name="connsiteX6" fmla="*/ 6637867 w 6637867"/>
              <a:gd name="connsiteY6" fmla="*/ 1648178 h 4684889"/>
              <a:gd name="connsiteX7" fmla="*/ 5565422 w 6637867"/>
              <a:gd name="connsiteY7" fmla="*/ 598311 h 4684889"/>
              <a:gd name="connsiteX8" fmla="*/ 4210755 w 6637867"/>
              <a:gd name="connsiteY8" fmla="*/ 56445 h 4684889"/>
              <a:gd name="connsiteX9" fmla="*/ 3984978 w 6637867"/>
              <a:gd name="connsiteY9" fmla="*/ 0 h 4684889"/>
              <a:gd name="connsiteX10" fmla="*/ 3544711 w 6637867"/>
              <a:gd name="connsiteY10" fmla="*/ 22578 h 4684889"/>
              <a:gd name="connsiteX11" fmla="*/ 2957689 w 6637867"/>
              <a:gd name="connsiteY11" fmla="*/ 79022 h 4684889"/>
              <a:gd name="connsiteX12" fmla="*/ 2709333 w 6637867"/>
              <a:gd name="connsiteY12" fmla="*/ 349956 h 4684889"/>
              <a:gd name="connsiteX13" fmla="*/ 553155 w 6637867"/>
              <a:gd name="connsiteY13" fmla="*/ 2585156 h 4684889"/>
              <a:gd name="connsiteX14" fmla="*/ 0 w 6637867"/>
              <a:gd name="connsiteY14" fmla="*/ 4289778 h 4684889"/>
              <a:gd name="connsiteX15" fmla="*/ 101600 w 6637867"/>
              <a:gd name="connsiteY15" fmla="*/ 4684889 h 4684889"/>
              <a:gd name="connsiteX16" fmla="*/ 191911 w 6637867"/>
              <a:gd name="connsiteY16" fmla="*/ 4639733 h 4684889"/>
              <a:gd name="connsiteX0" fmla="*/ 22578 w 6637867"/>
              <a:gd name="connsiteY0" fmla="*/ 4684889 h 4684889"/>
              <a:gd name="connsiteX1" fmla="*/ 2449689 w 6637867"/>
              <a:gd name="connsiteY1" fmla="*/ 3759200 h 4684889"/>
              <a:gd name="connsiteX2" fmla="*/ 2912533 w 6637867"/>
              <a:gd name="connsiteY2" fmla="*/ 3544711 h 4684889"/>
              <a:gd name="connsiteX3" fmla="*/ 3747911 w 6637867"/>
              <a:gd name="connsiteY3" fmla="*/ 3431822 h 4684889"/>
              <a:gd name="connsiteX4" fmla="*/ 3612444 w 6637867"/>
              <a:gd name="connsiteY4" fmla="*/ 2043289 h 4684889"/>
              <a:gd name="connsiteX5" fmla="*/ 6570133 w 6637867"/>
              <a:gd name="connsiteY5" fmla="*/ 1772356 h 4684889"/>
              <a:gd name="connsiteX6" fmla="*/ 6637867 w 6637867"/>
              <a:gd name="connsiteY6" fmla="*/ 1648178 h 4684889"/>
              <a:gd name="connsiteX7" fmla="*/ 5565422 w 6637867"/>
              <a:gd name="connsiteY7" fmla="*/ 598311 h 4684889"/>
              <a:gd name="connsiteX8" fmla="*/ 4210755 w 6637867"/>
              <a:gd name="connsiteY8" fmla="*/ 56445 h 4684889"/>
              <a:gd name="connsiteX9" fmla="*/ 3984978 w 6637867"/>
              <a:gd name="connsiteY9" fmla="*/ 0 h 4684889"/>
              <a:gd name="connsiteX10" fmla="*/ 3544711 w 6637867"/>
              <a:gd name="connsiteY10" fmla="*/ 22578 h 4684889"/>
              <a:gd name="connsiteX11" fmla="*/ 2881489 w 6637867"/>
              <a:gd name="connsiteY11" fmla="*/ 53622 h 4684889"/>
              <a:gd name="connsiteX12" fmla="*/ 2709333 w 6637867"/>
              <a:gd name="connsiteY12" fmla="*/ 349956 h 4684889"/>
              <a:gd name="connsiteX13" fmla="*/ 553155 w 6637867"/>
              <a:gd name="connsiteY13" fmla="*/ 2585156 h 4684889"/>
              <a:gd name="connsiteX14" fmla="*/ 0 w 6637867"/>
              <a:gd name="connsiteY14" fmla="*/ 4289778 h 4684889"/>
              <a:gd name="connsiteX15" fmla="*/ 101600 w 6637867"/>
              <a:gd name="connsiteY15" fmla="*/ 4684889 h 4684889"/>
              <a:gd name="connsiteX16" fmla="*/ 191911 w 6637867"/>
              <a:gd name="connsiteY16" fmla="*/ 4639733 h 468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37867" h="4684889">
                <a:moveTo>
                  <a:pt x="22578" y="4684889"/>
                </a:moveTo>
                <a:lnTo>
                  <a:pt x="2449689" y="3759200"/>
                </a:lnTo>
                <a:lnTo>
                  <a:pt x="2912533" y="3544711"/>
                </a:lnTo>
                <a:lnTo>
                  <a:pt x="3747911" y="3431822"/>
                </a:lnTo>
                <a:lnTo>
                  <a:pt x="3612444" y="2043289"/>
                </a:lnTo>
                <a:lnTo>
                  <a:pt x="6570133" y="1772356"/>
                </a:lnTo>
                <a:lnTo>
                  <a:pt x="6637867" y="1648178"/>
                </a:lnTo>
                <a:lnTo>
                  <a:pt x="5565422" y="598311"/>
                </a:lnTo>
                <a:lnTo>
                  <a:pt x="4210755" y="56445"/>
                </a:lnTo>
                <a:lnTo>
                  <a:pt x="3984978" y="0"/>
                </a:lnTo>
                <a:lnTo>
                  <a:pt x="3544711" y="22578"/>
                </a:lnTo>
                <a:lnTo>
                  <a:pt x="2881489" y="53622"/>
                </a:lnTo>
                <a:lnTo>
                  <a:pt x="2709333" y="349956"/>
                </a:lnTo>
                <a:lnTo>
                  <a:pt x="553155" y="2585156"/>
                </a:lnTo>
                <a:lnTo>
                  <a:pt x="0" y="4289778"/>
                </a:lnTo>
                <a:lnTo>
                  <a:pt x="101600" y="4684889"/>
                </a:lnTo>
                <a:lnTo>
                  <a:pt x="191911" y="4639733"/>
                </a:lnTo>
              </a:path>
            </a:pathLst>
          </a:cu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 rot="20514148">
            <a:off x="2997358" y="5361888"/>
            <a:ext cx="968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Bvd Rabelais</a:t>
            </a:r>
          </a:p>
        </p:txBody>
      </p:sp>
      <p:sp>
        <p:nvSpPr>
          <p:cNvPr id="7" name="ZoneTexte 6"/>
          <p:cNvSpPr txBox="1"/>
          <p:nvPr/>
        </p:nvSpPr>
        <p:spPr>
          <a:xfrm rot="19718416">
            <a:off x="5458131" y="4225740"/>
            <a:ext cx="960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Bvd d’Orient</a:t>
            </a:r>
          </a:p>
        </p:txBody>
      </p:sp>
      <p:sp>
        <p:nvSpPr>
          <p:cNvPr id="8" name="ZoneTexte 7"/>
          <p:cNvSpPr txBox="1"/>
          <p:nvPr/>
        </p:nvSpPr>
        <p:spPr>
          <a:xfrm rot="21266086">
            <a:off x="5528777" y="3168086"/>
            <a:ext cx="1312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Bvd de Strasbourg</a:t>
            </a:r>
          </a:p>
        </p:txBody>
      </p:sp>
      <p:sp>
        <p:nvSpPr>
          <p:cNvPr id="9" name="ZoneTexte 8"/>
          <p:cNvSpPr txBox="1"/>
          <p:nvPr/>
        </p:nvSpPr>
        <p:spPr>
          <a:xfrm rot="17268649">
            <a:off x="1948331" y="5101101"/>
            <a:ext cx="964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</a:t>
            </a:r>
            <a:r>
              <a:rPr lang="fr-FR" sz="1200" dirty="0" smtClean="0">
                <a:solidFill>
                  <a:schemeClr val="bg1"/>
                </a:solidFill>
              </a:rPr>
              <a:t>Peysson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5051062">
            <a:off x="4764407" y="5678150"/>
            <a:ext cx="1339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Avenue de Palavas</a:t>
            </a:r>
          </a:p>
        </p:txBody>
      </p:sp>
      <p:sp>
        <p:nvSpPr>
          <p:cNvPr id="14" name="ZoneTexte 13"/>
          <p:cNvSpPr txBox="1"/>
          <p:nvPr/>
        </p:nvSpPr>
        <p:spPr>
          <a:xfrm rot="2146960">
            <a:off x="2768883" y="4356894"/>
            <a:ext cx="1405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Frédéric Bazille</a:t>
            </a:r>
          </a:p>
        </p:txBody>
      </p:sp>
      <p:sp>
        <p:nvSpPr>
          <p:cNvPr id="65" name="ZoneTexte 64"/>
          <p:cNvSpPr txBox="1"/>
          <p:nvPr/>
        </p:nvSpPr>
        <p:spPr>
          <a:xfrm rot="866062">
            <a:off x="5746348" y="2500757"/>
            <a:ext cx="1657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Rue de la Méditerranée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6" name="ZoneTexte 65"/>
          <p:cNvSpPr txBox="1"/>
          <p:nvPr/>
        </p:nvSpPr>
        <p:spPr>
          <a:xfrm rot="5400000">
            <a:off x="3461625" y="2577040"/>
            <a:ext cx="1151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</a:t>
            </a:r>
            <a:r>
              <a:rPr lang="fr-FR" sz="1200" dirty="0" smtClean="0">
                <a:solidFill>
                  <a:schemeClr val="bg1"/>
                </a:solidFill>
              </a:rPr>
              <a:t>Henri René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 rot="18908288">
            <a:off x="1987528" y="2670986"/>
            <a:ext cx="148223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Gare Saint-Roch</a:t>
            </a:r>
            <a:endParaRPr lang="fr-FR" sz="1200" b="1" dirty="0"/>
          </a:p>
        </p:txBody>
      </p:sp>
      <p:sp>
        <p:nvSpPr>
          <p:cNvPr id="26" name="Forme libre 25"/>
          <p:cNvSpPr/>
          <p:nvPr/>
        </p:nvSpPr>
        <p:spPr>
          <a:xfrm>
            <a:off x="4233333" y="1377342"/>
            <a:ext cx="3318934" cy="1885244"/>
          </a:xfrm>
          <a:custGeom>
            <a:avLst/>
            <a:gdLst>
              <a:gd name="connsiteX0" fmla="*/ 3262489 w 3318934"/>
              <a:gd name="connsiteY0" fmla="*/ 1253066 h 1885244"/>
              <a:gd name="connsiteX1" fmla="*/ 2641600 w 3318934"/>
              <a:gd name="connsiteY1" fmla="*/ 643466 h 1885244"/>
              <a:gd name="connsiteX2" fmla="*/ 1072445 w 3318934"/>
              <a:gd name="connsiteY2" fmla="*/ 0 h 1885244"/>
              <a:gd name="connsiteX3" fmla="*/ 349956 w 3318934"/>
              <a:gd name="connsiteY3" fmla="*/ 79022 h 1885244"/>
              <a:gd name="connsiteX4" fmla="*/ 0 w 3318934"/>
              <a:gd name="connsiteY4" fmla="*/ 756355 h 1885244"/>
              <a:gd name="connsiteX5" fmla="*/ 203200 w 3318934"/>
              <a:gd name="connsiteY5" fmla="*/ 1038577 h 1885244"/>
              <a:gd name="connsiteX6" fmla="*/ 1636889 w 3318934"/>
              <a:gd name="connsiteY6" fmla="*/ 1230488 h 1885244"/>
              <a:gd name="connsiteX7" fmla="*/ 2540000 w 3318934"/>
              <a:gd name="connsiteY7" fmla="*/ 1490133 h 1885244"/>
              <a:gd name="connsiteX8" fmla="*/ 2980267 w 3318934"/>
              <a:gd name="connsiteY8" fmla="*/ 1885244 h 1885244"/>
              <a:gd name="connsiteX9" fmla="*/ 3318934 w 3318934"/>
              <a:gd name="connsiteY9" fmla="*/ 1309511 h 1885244"/>
              <a:gd name="connsiteX10" fmla="*/ 3262489 w 3318934"/>
              <a:gd name="connsiteY10" fmla="*/ 1253066 h 1885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18934" h="1885244">
                <a:moveTo>
                  <a:pt x="3262489" y="1253066"/>
                </a:moveTo>
                <a:lnTo>
                  <a:pt x="2641600" y="643466"/>
                </a:lnTo>
                <a:lnTo>
                  <a:pt x="1072445" y="0"/>
                </a:lnTo>
                <a:lnTo>
                  <a:pt x="349956" y="79022"/>
                </a:lnTo>
                <a:lnTo>
                  <a:pt x="0" y="756355"/>
                </a:lnTo>
                <a:lnTo>
                  <a:pt x="203200" y="1038577"/>
                </a:lnTo>
                <a:lnTo>
                  <a:pt x="1636889" y="1230488"/>
                </a:lnTo>
                <a:lnTo>
                  <a:pt x="2540000" y="1490133"/>
                </a:lnTo>
                <a:lnTo>
                  <a:pt x="2980267" y="1885244"/>
                </a:lnTo>
                <a:lnTo>
                  <a:pt x="3318934" y="1309511"/>
                </a:lnTo>
                <a:lnTo>
                  <a:pt x="3262489" y="1253066"/>
                </a:lnTo>
                <a:close/>
              </a:path>
            </a:pathLst>
          </a:custGeom>
          <a:solidFill>
            <a:srgbClr val="FFFF00">
              <a:alpha val="30000"/>
            </a:srgbClr>
          </a:solidFill>
          <a:ln cmpd="sng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orme libre 26"/>
          <p:cNvSpPr/>
          <p:nvPr/>
        </p:nvSpPr>
        <p:spPr>
          <a:xfrm>
            <a:off x="2506134" y="2257875"/>
            <a:ext cx="1354667" cy="1524000"/>
          </a:xfrm>
          <a:custGeom>
            <a:avLst/>
            <a:gdLst>
              <a:gd name="connsiteX0" fmla="*/ 1298223 w 1354667"/>
              <a:gd name="connsiteY0" fmla="*/ 0 h 1524000"/>
              <a:gd name="connsiteX1" fmla="*/ 0 w 1354667"/>
              <a:gd name="connsiteY1" fmla="*/ 1275644 h 1524000"/>
              <a:gd name="connsiteX2" fmla="*/ 248356 w 1354667"/>
              <a:gd name="connsiteY2" fmla="*/ 1524000 h 1524000"/>
              <a:gd name="connsiteX3" fmla="*/ 1162756 w 1354667"/>
              <a:gd name="connsiteY3" fmla="*/ 1422400 h 1524000"/>
              <a:gd name="connsiteX4" fmla="*/ 1354667 w 1354667"/>
              <a:gd name="connsiteY4" fmla="*/ 1207911 h 1524000"/>
              <a:gd name="connsiteX5" fmla="*/ 1298223 w 1354667"/>
              <a:gd name="connsiteY5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4667" h="1524000">
                <a:moveTo>
                  <a:pt x="1298223" y="0"/>
                </a:moveTo>
                <a:lnTo>
                  <a:pt x="0" y="1275644"/>
                </a:lnTo>
                <a:lnTo>
                  <a:pt x="248356" y="1524000"/>
                </a:lnTo>
                <a:lnTo>
                  <a:pt x="1162756" y="1422400"/>
                </a:lnTo>
                <a:lnTo>
                  <a:pt x="1354667" y="1207911"/>
                </a:lnTo>
                <a:lnTo>
                  <a:pt x="1298223" y="0"/>
                </a:lnTo>
                <a:close/>
              </a:path>
            </a:pathLst>
          </a:custGeom>
          <a:solidFill>
            <a:srgbClr val="FFFF00">
              <a:alpha val="30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3515925" y="3895135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Place Carnot</a:t>
            </a:r>
            <a:endParaRPr lang="fr-FR" sz="1200" dirty="0"/>
          </a:p>
        </p:txBody>
      </p:sp>
      <p:pic>
        <p:nvPicPr>
          <p:cNvPr id="39" name="Picture 2" descr="http://upload.wikimedia.org/wikipedia/commons/thumb/1/14/France_road_sign_B52.svg/1119px-France_road_sign_B52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225" y="1823504"/>
            <a:ext cx="542428" cy="49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http://upload.wikimedia.org/wikipedia/commons/thumb/1/14/France_road_sign_B52.svg/1119px-France_road_sign_B52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755" y="2968919"/>
            <a:ext cx="542428" cy="49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556" y="4577608"/>
            <a:ext cx="522668" cy="65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rme libre 10"/>
          <p:cNvSpPr/>
          <p:nvPr/>
        </p:nvSpPr>
        <p:spPr>
          <a:xfrm>
            <a:off x="2145187" y="4083150"/>
            <a:ext cx="444500" cy="1473200"/>
          </a:xfrm>
          <a:custGeom>
            <a:avLst/>
            <a:gdLst>
              <a:gd name="connsiteX0" fmla="*/ 0 w 444500"/>
              <a:gd name="connsiteY0" fmla="*/ 1473200 h 1473200"/>
              <a:gd name="connsiteX1" fmla="*/ 444500 w 444500"/>
              <a:gd name="connsiteY1" fmla="*/ 0 h 1473200"/>
              <a:gd name="connsiteX2" fmla="*/ 444500 w 444500"/>
              <a:gd name="connsiteY2" fmla="*/ 0 h 1473200"/>
              <a:gd name="connsiteX3" fmla="*/ 431800 w 444500"/>
              <a:gd name="connsiteY3" fmla="*/ 2540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" h="1473200">
                <a:moveTo>
                  <a:pt x="0" y="1473200"/>
                </a:moveTo>
                <a:lnTo>
                  <a:pt x="444500" y="0"/>
                </a:lnTo>
                <a:lnTo>
                  <a:pt x="444500" y="0"/>
                </a:lnTo>
                <a:lnTo>
                  <a:pt x="431800" y="25400"/>
                </a:lnTo>
              </a:path>
            </a:pathLst>
          </a:custGeom>
          <a:noFill/>
          <a:ln w="63500">
            <a:solidFill>
              <a:srgbClr val="1FED46"/>
            </a:solidFill>
            <a:prstDash val="sysDash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Forme libre 45"/>
          <p:cNvSpPr/>
          <p:nvPr/>
        </p:nvSpPr>
        <p:spPr>
          <a:xfrm rot="4116887">
            <a:off x="3782391" y="2379807"/>
            <a:ext cx="771060" cy="2674364"/>
          </a:xfrm>
          <a:custGeom>
            <a:avLst/>
            <a:gdLst>
              <a:gd name="connsiteX0" fmla="*/ 0 w 444500"/>
              <a:gd name="connsiteY0" fmla="*/ 1473200 h 1473200"/>
              <a:gd name="connsiteX1" fmla="*/ 444500 w 444500"/>
              <a:gd name="connsiteY1" fmla="*/ 0 h 1473200"/>
              <a:gd name="connsiteX2" fmla="*/ 444500 w 444500"/>
              <a:gd name="connsiteY2" fmla="*/ 0 h 1473200"/>
              <a:gd name="connsiteX3" fmla="*/ 431800 w 444500"/>
              <a:gd name="connsiteY3" fmla="*/ 2540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" h="1473200">
                <a:moveTo>
                  <a:pt x="0" y="1473200"/>
                </a:moveTo>
                <a:lnTo>
                  <a:pt x="444500" y="0"/>
                </a:lnTo>
                <a:lnTo>
                  <a:pt x="444500" y="0"/>
                </a:lnTo>
                <a:lnTo>
                  <a:pt x="431800" y="25400"/>
                </a:lnTo>
              </a:path>
            </a:pathLst>
          </a:custGeom>
          <a:noFill/>
          <a:ln w="63500">
            <a:solidFill>
              <a:srgbClr val="1FED46"/>
            </a:solidFill>
            <a:prstDash val="sysDash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Forme libre 47"/>
          <p:cNvSpPr/>
          <p:nvPr/>
        </p:nvSpPr>
        <p:spPr>
          <a:xfrm rot="17640028">
            <a:off x="3107351" y="3758201"/>
            <a:ext cx="349873" cy="1465559"/>
          </a:xfrm>
          <a:custGeom>
            <a:avLst/>
            <a:gdLst>
              <a:gd name="connsiteX0" fmla="*/ 0 w 444500"/>
              <a:gd name="connsiteY0" fmla="*/ 1473200 h 1473200"/>
              <a:gd name="connsiteX1" fmla="*/ 444500 w 444500"/>
              <a:gd name="connsiteY1" fmla="*/ 0 h 1473200"/>
              <a:gd name="connsiteX2" fmla="*/ 444500 w 444500"/>
              <a:gd name="connsiteY2" fmla="*/ 0 h 1473200"/>
              <a:gd name="connsiteX3" fmla="*/ 431800 w 444500"/>
              <a:gd name="connsiteY3" fmla="*/ 2540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" h="1473200">
                <a:moveTo>
                  <a:pt x="0" y="1473200"/>
                </a:moveTo>
                <a:lnTo>
                  <a:pt x="444500" y="0"/>
                </a:lnTo>
                <a:lnTo>
                  <a:pt x="444500" y="0"/>
                </a:lnTo>
                <a:lnTo>
                  <a:pt x="431800" y="25400"/>
                </a:lnTo>
              </a:path>
            </a:pathLst>
          </a:custGeom>
          <a:noFill/>
          <a:ln w="63500">
            <a:solidFill>
              <a:srgbClr val="1FED46"/>
            </a:solidFill>
            <a:prstDash val="sysDash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5">
            <a:biLevel thresh="75000"/>
            <a:extLst/>
          </a:blip>
          <a:stretch>
            <a:fillRect/>
          </a:stretch>
        </p:blipFill>
        <p:spPr>
          <a:xfrm>
            <a:off x="1711965" y="3127553"/>
            <a:ext cx="414294" cy="407151"/>
          </a:xfrm>
          <a:prstGeom prst="rect">
            <a:avLst/>
          </a:prstGeom>
        </p:spPr>
      </p:pic>
      <p:sp>
        <p:nvSpPr>
          <p:cNvPr id="50" name="Forme libre 49"/>
          <p:cNvSpPr/>
          <p:nvPr/>
        </p:nvSpPr>
        <p:spPr>
          <a:xfrm rot="17640028">
            <a:off x="846455" y="1813629"/>
            <a:ext cx="153768" cy="1734439"/>
          </a:xfrm>
          <a:custGeom>
            <a:avLst/>
            <a:gdLst>
              <a:gd name="connsiteX0" fmla="*/ 0 w 444500"/>
              <a:gd name="connsiteY0" fmla="*/ 1473200 h 1473200"/>
              <a:gd name="connsiteX1" fmla="*/ 444500 w 444500"/>
              <a:gd name="connsiteY1" fmla="*/ 0 h 1473200"/>
              <a:gd name="connsiteX2" fmla="*/ 444500 w 444500"/>
              <a:gd name="connsiteY2" fmla="*/ 0 h 1473200"/>
              <a:gd name="connsiteX3" fmla="*/ 431800 w 444500"/>
              <a:gd name="connsiteY3" fmla="*/ 2540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" h="1473200">
                <a:moveTo>
                  <a:pt x="0" y="1473200"/>
                </a:moveTo>
                <a:lnTo>
                  <a:pt x="444500" y="0"/>
                </a:lnTo>
                <a:lnTo>
                  <a:pt x="444500" y="0"/>
                </a:lnTo>
                <a:lnTo>
                  <a:pt x="431800" y="25400"/>
                </a:lnTo>
              </a:path>
            </a:pathLst>
          </a:custGeom>
          <a:noFill/>
          <a:ln w="63500">
            <a:solidFill>
              <a:srgbClr val="1FED46"/>
            </a:solidFill>
            <a:prstDash val="sysDash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Forme libre 50"/>
          <p:cNvSpPr/>
          <p:nvPr/>
        </p:nvSpPr>
        <p:spPr>
          <a:xfrm rot="17640028">
            <a:off x="2347243" y="3365335"/>
            <a:ext cx="196374" cy="639661"/>
          </a:xfrm>
          <a:custGeom>
            <a:avLst/>
            <a:gdLst>
              <a:gd name="connsiteX0" fmla="*/ 0 w 444500"/>
              <a:gd name="connsiteY0" fmla="*/ 1473200 h 1473200"/>
              <a:gd name="connsiteX1" fmla="*/ 444500 w 444500"/>
              <a:gd name="connsiteY1" fmla="*/ 0 h 1473200"/>
              <a:gd name="connsiteX2" fmla="*/ 444500 w 444500"/>
              <a:gd name="connsiteY2" fmla="*/ 0 h 1473200"/>
              <a:gd name="connsiteX3" fmla="*/ 431800 w 444500"/>
              <a:gd name="connsiteY3" fmla="*/ 2540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" h="1473200">
                <a:moveTo>
                  <a:pt x="0" y="1473200"/>
                </a:moveTo>
                <a:lnTo>
                  <a:pt x="444500" y="0"/>
                </a:lnTo>
                <a:lnTo>
                  <a:pt x="444500" y="0"/>
                </a:lnTo>
                <a:lnTo>
                  <a:pt x="431800" y="25400"/>
                </a:lnTo>
              </a:path>
            </a:pathLst>
          </a:custGeom>
          <a:noFill/>
          <a:ln w="63500">
            <a:solidFill>
              <a:srgbClr val="1FED46"/>
            </a:solidFill>
            <a:prstDash val="sysDash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à coins arrondis 60"/>
          <p:cNvSpPr/>
          <p:nvPr/>
        </p:nvSpPr>
        <p:spPr>
          <a:xfrm>
            <a:off x="5652029" y="3092986"/>
            <a:ext cx="3355557" cy="366305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fr-FR" sz="1300" dirty="0" smtClean="0">
                <a:solidFill>
                  <a:schemeClr val="tx1"/>
                </a:solidFill>
              </a:rPr>
              <a:t>Réduire le boulevard de Strasbourg de 3 à 2 voies pour permettre la création d’un itinéraire cyclable</a:t>
            </a:r>
          </a:p>
          <a:p>
            <a:pPr marL="342900" indent="-342900">
              <a:buAutoNum type="arabicPeriod"/>
            </a:pPr>
            <a:endParaRPr lang="fr-FR" sz="1300" dirty="0" smtClean="0">
              <a:solidFill>
                <a:schemeClr val="tx1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fr-FR" sz="1300" dirty="0" smtClean="0">
                <a:solidFill>
                  <a:schemeClr val="tx1"/>
                </a:solidFill>
              </a:rPr>
              <a:t>Organiser une </a:t>
            </a:r>
            <a:r>
              <a:rPr lang="fr-FR" sz="1300" dirty="0">
                <a:solidFill>
                  <a:schemeClr val="tx1"/>
                </a:solidFill>
              </a:rPr>
              <a:t>offre de stationnement de très courte durée </a:t>
            </a:r>
            <a:r>
              <a:rPr lang="fr-FR" sz="1300" dirty="0" smtClean="0">
                <a:solidFill>
                  <a:schemeClr val="tx1"/>
                </a:solidFill>
              </a:rPr>
              <a:t>pour favoriser la rotation des véhicules aux </a:t>
            </a:r>
            <a:r>
              <a:rPr lang="fr-FR" sz="1300" dirty="0">
                <a:solidFill>
                  <a:schemeClr val="tx1"/>
                </a:solidFill>
              </a:rPr>
              <a:t>abords de la place </a:t>
            </a:r>
            <a:r>
              <a:rPr lang="fr-FR" sz="1300" dirty="0" smtClean="0">
                <a:solidFill>
                  <a:schemeClr val="tx1"/>
                </a:solidFill>
              </a:rPr>
              <a:t>Carnot</a:t>
            </a:r>
          </a:p>
          <a:p>
            <a:pPr marL="342900" indent="-342900">
              <a:buFontTx/>
              <a:buAutoNum type="arabicPeriod"/>
            </a:pPr>
            <a:endParaRPr lang="fr-FR" sz="1300" dirty="0" smtClean="0">
              <a:solidFill>
                <a:schemeClr val="tx1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fr-FR" sz="1300" dirty="0" smtClean="0">
                <a:solidFill>
                  <a:schemeClr val="tx1"/>
                </a:solidFill>
              </a:rPr>
              <a:t>Mettre </a:t>
            </a:r>
            <a:r>
              <a:rPr lang="fr-FR" sz="1300" dirty="0">
                <a:solidFill>
                  <a:schemeClr val="tx1"/>
                </a:solidFill>
              </a:rPr>
              <a:t>en place une zone 30 </a:t>
            </a:r>
            <a:r>
              <a:rPr lang="fr-FR" sz="1300" dirty="0" smtClean="0">
                <a:solidFill>
                  <a:schemeClr val="tx1"/>
                </a:solidFill>
              </a:rPr>
              <a:t>(avec double sens cyclables) autour </a:t>
            </a:r>
            <a:r>
              <a:rPr lang="fr-FR" sz="1300" dirty="0">
                <a:solidFill>
                  <a:schemeClr val="tx1"/>
                </a:solidFill>
              </a:rPr>
              <a:t>de la place Carnot et de la rue </a:t>
            </a:r>
            <a:r>
              <a:rPr lang="fr-FR" sz="1300" dirty="0" smtClean="0">
                <a:solidFill>
                  <a:schemeClr val="tx1"/>
                </a:solidFill>
              </a:rPr>
              <a:t>Peysson</a:t>
            </a:r>
          </a:p>
          <a:p>
            <a:endParaRPr lang="fr-FR" sz="1300" dirty="0" smtClean="0">
              <a:solidFill>
                <a:schemeClr val="tx1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fr-FR" sz="1300" dirty="0">
                <a:solidFill>
                  <a:schemeClr val="tx1"/>
                </a:solidFill>
              </a:rPr>
              <a:t>Aménager des zones de </a:t>
            </a:r>
            <a:r>
              <a:rPr lang="fr-FR" sz="1300" dirty="0" smtClean="0">
                <a:solidFill>
                  <a:schemeClr val="tx1"/>
                </a:solidFill>
              </a:rPr>
              <a:t>rencontre (avec priorité aux piétons)  </a:t>
            </a:r>
            <a:r>
              <a:rPr lang="fr-FR" sz="1300" dirty="0">
                <a:solidFill>
                  <a:schemeClr val="tx1"/>
                </a:solidFill>
              </a:rPr>
              <a:t>aux abords des </a:t>
            </a:r>
            <a:r>
              <a:rPr lang="fr-FR" sz="1300" dirty="0" smtClean="0">
                <a:solidFill>
                  <a:schemeClr val="tx1"/>
                </a:solidFill>
              </a:rPr>
              <a:t>écoles</a:t>
            </a:r>
            <a:endParaRPr lang="fr-FR" sz="1300" dirty="0">
              <a:solidFill>
                <a:schemeClr val="tx1"/>
              </a:solidFill>
            </a:endParaRPr>
          </a:p>
        </p:txBody>
      </p:sp>
      <p:pic>
        <p:nvPicPr>
          <p:cNvPr id="69" name="Image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5770" y="3472944"/>
            <a:ext cx="463478" cy="463478"/>
          </a:xfrm>
          <a:prstGeom prst="rect">
            <a:avLst/>
          </a:prstGeom>
        </p:spPr>
      </p:pic>
      <p:pic>
        <p:nvPicPr>
          <p:cNvPr id="80" name="Picture 4" descr="Afficher l'image d'orig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9766">
            <a:off x="882631" y="2301963"/>
            <a:ext cx="340401" cy="30052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1" name="Picture 4" descr="Afficher l'image d'orig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3802">
            <a:off x="4775533" y="3272562"/>
            <a:ext cx="324811" cy="28676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3" name="Picture 4" descr="Afficher l'image d'orig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21745">
            <a:off x="1999045" y="4658387"/>
            <a:ext cx="340401" cy="300525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2" name="Ellipse 41"/>
          <p:cNvSpPr/>
          <p:nvPr/>
        </p:nvSpPr>
        <p:spPr>
          <a:xfrm>
            <a:off x="4552120" y="3542858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1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43" name="Ellipse 42"/>
          <p:cNvSpPr/>
          <p:nvPr/>
        </p:nvSpPr>
        <p:spPr>
          <a:xfrm>
            <a:off x="4022867" y="3355230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4" name="Ellipse 43"/>
          <p:cNvSpPr/>
          <p:nvPr/>
        </p:nvSpPr>
        <p:spPr>
          <a:xfrm>
            <a:off x="2593430" y="4455351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3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45" name="Ellipse 44"/>
          <p:cNvSpPr/>
          <p:nvPr/>
        </p:nvSpPr>
        <p:spPr>
          <a:xfrm>
            <a:off x="2997398" y="2845940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4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58" name="Ellipse 57"/>
          <p:cNvSpPr/>
          <p:nvPr/>
        </p:nvSpPr>
        <p:spPr>
          <a:xfrm>
            <a:off x="5848809" y="3242847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1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0" name="Ellipse 59"/>
          <p:cNvSpPr/>
          <p:nvPr/>
        </p:nvSpPr>
        <p:spPr>
          <a:xfrm>
            <a:off x="5825386" y="4034076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2" name="Ellipse 61"/>
          <p:cNvSpPr/>
          <p:nvPr/>
        </p:nvSpPr>
        <p:spPr>
          <a:xfrm>
            <a:off x="5835470" y="5218269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3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71" name="Ellipse 70"/>
          <p:cNvSpPr/>
          <p:nvPr/>
        </p:nvSpPr>
        <p:spPr>
          <a:xfrm>
            <a:off x="5835470" y="6017873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4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73" name="Ellipse 72"/>
          <p:cNvSpPr/>
          <p:nvPr/>
        </p:nvSpPr>
        <p:spPr>
          <a:xfrm>
            <a:off x="5123702" y="1753312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4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725288" y="3528590"/>
            <a:ext cx="1486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 smtClean="0"/>
              <a:t>Futur parking à vélos</a:t>
            </a:r>
          </a:p>
          <a:p>
            <a:pPr algn="r"/>
            <a:r>
              <a:rPr lang="fr-FR" sz="1200" dirty="0" smtClean="0"/>
              <a:t>de la gare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96932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Résultat de recherche d'images pour &quot;aménagement ruelle vert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689606" y="3176167"/>
            <a:ext cx="720080" cy="7200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/>
              <a:t>1</a:t>
            </a:r>
            <a:endParaRPr lang="fr-FR" sz="3600" dirty="0"/>
          </a:p>
        </p:txBody>
      </p:sp>
      <p:sp>
        <p:nvSpPr>
          <p:cNvPr id="10" name="Ellipse 9"/>
          <p:cNvSpPr/>
          <p:nvPr/>
        </p:nvSpPr>
        <p:spPr>
          <a:xfrm>
            <a:off x="4199002" y="3176167"/>
            <a:ext cx="720080" cy="7200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/>
              <a:t>2</a:t>
            </a:r>
          </a:p>
        </p:txBody>
      </p:sp>
      <p:sp>
        <p:nvSpPr>
          <p:cNvPr id="11" name="Ellipse 10"/>
          <p:cNvSpPr/>
          <p:nvPr/>
        </p:nvSpPr>
        <p:spPr>
          <a:xfrm>
            <a:off x="7785745" y="3177789"/>
            <a:ext cx="720080" cy="7200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Flèche droite 11"/>
          <p:cNvSpPr/>
          <p:nvPr/>
        </p:nvSpPr>
        <p:spPr>
          <a:xfrm>
            <a:off x="5166005" y="3105781"/>
            <a:ext cx="2448272" cy="86409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droite 12"/>
          <p:cNvSpPr/>
          <p:nvPr/>
        </p:nvSpPr>
        <p:spPr>
          <a:xfrm>
            <a:off x="1579060" y="3104159"/>
            <a:ext cx="2448272" cy="86409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74489" y="3873378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>
                    <a:lumMod val="50000"/>
                  </a:schemeClr>
                </a:solidFill>
              </a:rPr>
              <a:t>3 octobre</a:t>
            </a:r>
            <a:endParaRPr lang="fr-FR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57280" y="4326833"/>
            <a:ext cx="2698328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Partager le diagnostic à </a:t>
            </a:r>
            <a:r>
              <a:rPr lang="fr-FR" dirty="0"/>
              <a:t>l’échelle du </a:t>
            </a:r>
            <a:r>
              <a:rPr lang="fr-FR" dirty="0" smtClean="0"/>
              <a:t>quartier</a:t>
            </a:r>
          </a:p>
          <a:p>
            <a:endParaRPr lang="fr-FR" sz="800" dirty="0" smtClean="0"/>
          </a:p>
          <a:p>
            <a:r>
              <a:rPr lang="fr-FR" dirty="0" smtClean="0"/>
              <a:t>Présenter les projets en cours ou à l’étude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240053" y="809417"/>
            <a:ext cx="2577291" cy="132343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Rendre compte des contributions</a:t>
            </a:r>
          </a:p>
          <a:p>
            <a:endParaRPr lang="fr-FR" sz="800" dirty="0" smtClean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Consolider les options d’aménagement 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25" name="Connecteur droit 24"/>
          <p:cNvCxnSpPr/>
          <p:nvPr/>
        </p:nvCxnSpPr>
        <p:spPr>
          <a:xfrm flipH="1">
            <a:off x="4541138" y="2116822"/>
            <a:ext cx="6175" cy="83835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en arc 28"/>
          <p:cNvCxnSpPr>
            <a:stCxn id="26" idx="1"/>
            <a:endCxn id="3" idx="0"/>
          </p:cNvCxnSpPr>
          <p:nvPr/>
        </p:nvCxnSpPr>
        <p:spPr>
          <a:xfrm rot="10800000" flipV="1">
            <a:off x="1049647" y="2630753"/>
            <a:ext cx="581927" cy="545414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2" name="Connecteur en arc 2051"/>
          <p:cNvCxnSpPr>
            <a:stCxn id="26" idx="3"/>
            <a:endCxn id="10" idx="0"/>
          </p:cNvCxnSpPr>
          <p:nvPr/>
        </p:nvCxnSpPr>
        <p:spPr>
          <a:xfrm>
            <a:off x="3913736" y="2630753"/>
            <a:ext cx="645306" cy="545414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6" name="Rectangle 2055"/>
          <p:cNvSpPr/>
          <p:nvPr/>
        </p:nvSpPr>
        <p:spPr>
          <a:xfrm>
            <a:off x="5993028" y="4326834"/>
            <a:ext cx="2865323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Présenter un plan d’actions de quartier avec :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les solutions d’aménagement retenues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leur planning prévisionnel </a:t>
            </a:r>
            <a:r>
              <a:rPr lang="fr-FR" dirty="0"/>
              <a:t>de </a:t>
            </a:r>
            <a:r>
              <a:rPr lang="fr-FR" dirty="0" smtClean="0"/>
              <a:t>réalisation</a:t>
            </a:r>
          </a:p>
          <a:p>
            <a:pPr marL="285750" indent="-285750">
              <a:buFontTx/>
              <a:buChar char="-"/>
            </a:pPr>
            <a:r>
              <a:rPr lang="fr-FR" dirty="0"/>
              <a:t>l</a:t>
            </a:r>
            <a:r>
              <a:rPr lang="fr-FR" dirty="0" smtClean="0"/>
              <a:t>es </a:t>
            </a:r>
            <a:r>
              <a:rPr lang="fr-FR" dirty="0"/>
              <a:t>coûts </a:t>
            </a:r>
            <a:r>
              <a:rPr lang="fr-FR" dirty="0" smtClean="0"/>
              <a:t>estimés</a:t>
            </a:r>
            <a:endParaRPr lang="fr-FR" dirty="0"/>
          </a:p>
        </p:txBody>
      </p:sp>
      <p:sp>
        <p:nvSpPr>
          <p:cNvPr id="44" name="ZoneTexte 43"/>
          <p:cNvSpPr txBox="1"/>
          <p:nvPr/>
        </p:nvSpPr>
        <p:spPr>
          <a:xfrm>
            <a:off x="4970553" y="2564906"/>
            <a:ext cx="2839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Etudes de faisabilité et chiffrage</a:t>
            </a:r>
            <a:endParaRPr lang="fr-FR" sz="1600" dirty="0"/>
          </a:p>
        </p:txBody>
      </p:sp>
      <p:cxnSp>
        <p:nvCxnSpPr>
          <p:cNvPr id="2058" name="Connecteur en arc 2057"/>
          <p:cNvCxnSpPr>
            <a:stCxn id="10" idx="0"/>
            <a:endCxn id="44" idx="1"/>
          </p:cNvCxnSpPr>
          <p:nvPr/>
        </p:nvCxnSpPr>
        <p:spPr>
          <a:xfrm rot="5400000" flipH="1" flipV="1">
            <a:off x="4543805" y="2749420"/>
            <a:ext cx="441984" cy="411511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0" name="Connecteur en arc 2059"/>
          <p:cNvCxnSpPr>
            <a:stCxn id="44" idx="3"/>
            <a:endCxn id="11" idx="0"/>
          </p:cNvCxnSpPr>
          <p:nvPr/>
        </p:nvCxnSpPr>
        <p:spPr>
          <a:xfrm>
            <a:off x="7809728" y="2734183"/>
            <a:ext cx="336057" cy="443606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4" name="AutoShape 4" descr="https://pbs.twimg.com/media/CvItG_5WIAAm4Si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1631573" y="2461476"/>
            <a:ext cx="2282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Recueil des contributions</a:t>
            </a:r>
            <a:endParaRPr lang="fr-FR" sz="1600" dirty="0"/>
          </a:p>
        </p:txBody>
      </p:sp>
      <p:sp>
        <p:nvSpPr>
          <p:cNvPr id="24" name="ZoneTexte 23"/>
          <p:cNvSpPr txBox="1"/>
          <p:nvPr/>
        </p:nvSpPr>
        <p:spPr>
          <a:xfrm>
            <a:off x="0" y="-947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Objectif de la réunion</a:t>
            </a:r>
            <a:endParaRPr lang="fr-FR" sz="2800" dirty="0" smtClean="0"/>
          </a:p>
        </p:txBody>
      </p:sp>
      <p:sp>
        <p:nvSpPr>
          <p:cNvPr id="27" name="ZoneTexte 26"/>
          <p:cNvSpPr txBox="1"/>
          <p:nvPr/>
        </p:nvSpPr>
        <p:spPr>
          <a:xfrm>
            <a:off x="4111756" y="3921869"/>
            <a:ext cx="112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1"/>
                </a:solidFill>
              </a:rPr>
              <a:t>10 janvier</a:t>
            </a:r>
            <a:endParaRPr lang="fr-FR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65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 7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4284" r="1515" b="2517"/>
          <a:stretch/>
        </p:blipFill>
        <p:spPr>
          <a:xfrm>
            <a:off x="35496" y="548680"/>
            <a:ext cx="9073008" cy="626469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0" y="-947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Les projets soumis à la concertation</a:t>
            </a:r>
            <a:endParaRPr lang="fr-FR" sz="2800" dirty="0" smtClean="0"/>
          </a:p>
        </p:txBody>
      </p:sp>
      <p:sp>
        <p:nvSpPr>
          <p:cNvPr id="66" name="Forme libre 65"/>
          <p:cNvSpPr/>
          <p:nvPr/>
        </p:nvSpPr>
        <p:spPr>
          <a:xfrm>
            <a:off x="1332090" y="1320898"/>
            <a:ext cx="6637867" cy="4684889"/>
          </a:xfrm>
          <a:custGeom>
            <a:avLst/>
            <a:gdLst>
              <a:gd name="connsiteX0" fmla="*/ 22578 w 6637867"/>
              <a:gd name="connsiteY0" fmla="*/ 4684889 h 4684889"/>
              <a:gd name="connsiteX1" fmla="*/ 2449689 w 6637867"/>
              <a:gd name="connsiteY1" fmla="*/ 3759200 h 4684889"/>
              <a:gd name="connsiteX2" fmla="*/ 2912533 w 6637867"/>
              <a:gd name="connsiteY2" fmla="*/ 3544711 h 4684889"/>
              <a:gd name="connsiteX3" fmla="*/ 3747911 w 6637867"/>
              <a:gd name="connsiteY3" fmla="*/ 3431822 h 4684889"/>
              <a:gd name="connsiteX4" fmla="*/ 3612444 w 6637867"/>
              <a:gd name="connsiteY4" fmla="*/ 2043289 h 4684889"/>
              <a:gd name="connsiteX5" fmla="*/ 6570133 w 6637867"/>
              <a:gd name="connsiteY5" fmla="*/ 1772356 h 4684889"/>
              <a:gd name="connsiteX6" fmla="*/ 6637867 w 6637867"/>
              <a:gd name="connsiteY6" fmla="*/ 1648178 h 4684889"/>
              <a:gd name="connsiteX7" fmla="*/ 5565422 w 6637867"/>
              <a:gd name="connsiteY7" fmla="*/ 598311 h 4684889"/>
              <a:gd name="connsiteX8" fmla="*/ 4210755 w 6637867"/>
              <a:gd name="connsiteY8" fmla="*/ 56445 h 4684889"/>
              <a:gd name="connsiteX9" fmla="*/ 3984978 w 6637867"/>
              <a:gd name="connsiteY9" fmla="*/ 0 h 4684889"/>
              <a:gd name="connsiteX10" fmla="*/ 3544711 w 6637867"/>
              <a:gd name="connsiteY10" fmla="*/ 22578 h 4684889"/>
              <a:gd name="connsiteX11" fmla="*/ 2957689 w 6637867"/>
              <a:gd name="connsiteY11" fmla="*/ 79022 h 4684889"/>
              <a:gd name="connsiteX12" fmla="*/ 2709333 w 6637867"/>
              <a:gd name="connsiteY12" fmla="*/ 349956 h 4684889"/>
              <a:gd name="connsiteX13" fmla="*/ 553155 w 6637867"/>
              <a:gd name="connsiteY13" fmla="*/ 2585156 h 4684889"/>
              <a:gd name="connsiteX14" fmla="*/ 0 w 6637867"/>
              <a:gd name="connsiteY14" fmla="*/ 4289778 h 4684889"/>
              <a:gd name="connsiteX15" fmla="*/ 101600 w 6637867"/>
              <a:gd name="connsiteY15" fmla="*/ 4684889 h 4684889"/>
              <a:gd name="connsiteX16" fmla="*/ 191911 w 6637867"/>
              <a:gd name="connsiteY16" fmla="*/ 4639733 h 468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37867" h="4684889">
                <a:moveTo>
                  <a:pt x="22578" y="4684889"/>
                </a:moveTo>
                <a:lnTo>
                  <a:pt x="2449689" y="3759200"/>
                </a:lnTo>
                <a:lnTo>
                  <a:pt x="2912533" y="3544711"/>
                </a:lnTo>
                <a:lnTo>
                  <a:pt x="3747911" y="3431822"/>
                </a:lnTo>
                <a:lnTo>
                  <a:pt x="3612444" y="2043289"/>
                </a:lnTo>
                <a:lnTo>
                  <a:pt x="6570133" y="1772356"/>
                </a:lnTo>
                <a:lnTo>
                  <a:pt x="6637867" y="1648178"/>
                </a:lnTo>
                <a:lnTo>
                  <a:pt x="5565422" y="598311"/>
                </a:lnTo>
                <a:lnTo>
                  <a:pt x="4210755" y="56445"/>
                </a:lnTo>
                <a:lnTo>
                  <a:pt x="3984978" y="0"/>
                </a:lnTo>
                <a:lnTo>
                  <a:pt x="3544711" y="22578"/>
                </a:lnTo>
                <a:lnTo>
                  <a:pt x="2957689" y="79022"/>
                </a:lnTo>
                <a:lnTo>
                  <a:pt x="2709333" y="349956"/>
                </a:lnTo>
                <a:lnTo>
                  <a:pt x="553155" y="2585156"/>
                </a:lnTo>
                <a:lnTo>
                  <a:pt x="0" y="4289778"/>
                </a:lnTo>
                <a:lnTo>
                  <a:pt x="101600" y="4684889"/>
                </a:lnTo>
                <a:lnTo>
                  <a:pt x="191911" y="4639733"/>
                </a:lnTo>
              </a:path>
            </a:pathLst>
          </a:cu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67" name="ZoneTexte 66"/>
          <p:cNvSpPr txBox="1"/>
          <p:nvPr/>
        </p:nvSpPr>
        <p:spPr>
          <a:xfrm rot="20514148">
            <a:off x="3047933" y="5371818"/>
            <a:ext cx="968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Bvd Rabelais</a:t>
            </a:r>
          </a:p>
        </p:txBody>
      </p:sp>
      <p:sp>
        <p:nvSpPr>
          <p:cNvPr id="68" name="ZoneTexte 67"/>
          <p:cNvSpPr txBox="1"/>
          <p:nvPr/>
        </p:nvSpPr>
        <p:spPr>
          <a:xfrm rot="19718416">
            <a:off x="5458131" y="4225740"/>
            <a:ext cx="960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Bvd d’Orient</a:t>
            </a:r>
          </a:p>
        </p:txBody>
      </p:sp>
      <p:sp>
        <p:nvSpPr>
          <p:cNvPr id="69" name="ZoneTexte 68"/>
          <p:cNvSpPr txBox="1"/>
          <p:nvPr/>
        </p:nvSpPr>
        <p:spPr>
          <a:xfrm rot="21266086">
            <a:off x="5044045" y="3302990"/>
            <a:ext cx="1312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Bvd de Strasbourg</a:t>
            </a:r>
          </a:p>
        </p:txBody>
      </p:sp>
      <p:sp>
        <p:nvSpPr>
          <p:cNvPr id="70" name="ZoneTexte 69"/>
          <p:cNvSpPr txBox="1"/>
          <p:nvPr/>
        </p:nvSpPr>
        <p:spPr>
          <a:xfrm rot="17268649">
            <a:off x="1948331" y="5101101"/>
            <a:ext cx="964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</a:t>
            </a:r>
            <a:r>
              <a:rPr lang="fr-FR" sz="1200" dirty="0" smtClean="0">
                <a:solidFill>
                  <a:schemeClr val="bg1"/>
                </a:solidFill>
              </a:rPr>
              <a:t>Peysson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71" name="ZoneTexte 70"/>
          <p:cNvSpPr txBox="1"/>
          <p:nvPr/>
        </p:nvSpPr>
        <p:spPr>
          <a:xfrm rot="5051062">
            <a:off x="4764407" y="5678150"/>
            <a:ext cx="1339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Avenue de Palavas</a:t>
            </a:r>
          </a:p>
        </p:txBody>
      </p:sp>
      <p:sp>
        <p:nvSpPr>
          <p:cNvPr id="72" name="ZoneTexte 71"/>
          <p:cNvSpPr txBox="1"/>
          <p:nvPr/>
        </p:nvSpPr>
        <p:spPr>
          <a:xfrm rot="2146960">
            <a:off x="2768883" y="4356894"/>
            <a:ext cx="1405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Frédéric Bazille</a:t>
            </a:r>
          </a:p>
        </p:txBody>
      </p:sp>
      <p:sp>
        <p:nvSpPr>
          <p:cNvPr id="73" name="ZoneTexte 72"/>
          <p:cNvSpPr txBox="1"/>
          <p:nvPr/>
        </p:nvSpPr>
        <p:spPr>
          <a:xfrm rot="866062">
            <a:off x="5746348" y="2500757"/>
            <a:ext cx="1657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Rue de la Méditerranée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74" name="ZoneTexte 73"/>
          <p:cNvSpPr txBox="1"/>
          <p:nvPr/>
        </p:nvSpPr>
        <p:spPr>
          <a:xfrm rot="5400000">
            <a:off x="3461625" y="2577040"/>
            <a:ext cx="1151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</a:t>
            </a:r>
            <a:r>
              <a:rPr lang="fr-FR" sz="1200" dirty="0" smtClean="0">
                <a:solidFill>
                  <a:schemeClr val="bg1"/>
                </a:solidFill>
              </a:rPr>
              <a:t>Henri René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75" name="ZoneTexte 74"/>
          <p:cNvSpPr txBox="1"/>
          <p:nvPr/>
        </p:nvSpPr>
        <p:spPr>
          <a:xfrm rot="18908288">
            <a:off x="1987528" y="2670986"/>
            <a:ext cx="148223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Gare Saint-Roch</a:t>
            </a:r>
            <a:endParaRPr lang="fr-FR" sz="1200" b="1" dirty="0"/>
          </a:p>
        </p:txBody>
      </p:sp>
      <p:sp>
        <p:nvSpPr>
          <p:cNvPr id="76" name="Forme libre 75"/>
          <p:cNvSpPr/>
          <p:nvPr/>
        </p:nvSpPr>
        <p:spPr>
          <a:xfrm>
            <a:off x="4233333" y="1377342"/>
            <a:ext cx="3318934" cy="1885244"/>
          </a:xfrm>
          <a:custGeom>
            <a:avLst/>
            <a:gdLst>
              <a:gd name="connsiteX0" fmla="*/ 3262489 w 3318934"/>
              <a:gd name="connsiteY0" fmla="*/ 1253066 h 1885244"/>
              <a:gd name="connsiteX1" fmla="*/ 2641600 w 3318934"/>
              <a:gd name="connsiteY1" fmla="*/ 643466 h 1885244"/>
              <a:gd name="connsiteX2" fmla="*/ 1072445 w 3318934"/>
              <a:gd name="connsiteY2" fmla="*/ 0 h 1885244"/>
              <a:gd name="connsiteX3" fmla="*/ 349956 w 3318934"/>
              <a:gd name="connsiteY3" fmla="*/ 79022 h 1885244"/>
              <a:gd name="connsiteX4" fmla="*/ 0 w 3318934"/>
              <a:gd name="connsiteY4" fmla="*/ 756355 h 1885244"/>
              <a:gd name="connsiteX5" fmla="*/ 203200 w 3318934"/>
              <a:gd name="connsiteY5" fmla="*/ 1038577 h 1885244"/>
              <a:gd name="connsiteX6" fmla="*/ 1636889 w 3318934"/>
              <a:gd name="connsiteY6" fmla="*/ 1230488 h 1885244"/>
              <a:gd name="connsiteX7" fmla="*/ 2540000 w 3318934"/>
              <a:gd name="connsiteY7" fmla="*/ 1490133 h 1885244"/>
              <a:gd name="connsiteX8" fmla="*/ 2980267 w 3318934"/>
              <a:gd name="connsiteY8" fmla="*/ 1885244 h 1885244"/>
              <a:gd name="connsiteX9" fmla="*/ 3318934 w 3318934"/>
              <a:gd name="connsiteY9" fmla="*/ 1309511 h 1885244"/>
              <a:gd name="connsiteX10" fmla="*/ 3262489 w 3318934"/>
              <a:gd name="connsiteY10" fmla="*/ 1253066 h 1885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18934" h="1885244">
                <a:moveTo>
                  <a:pt x="3262489" y="1253066"/>
                </a:moveTo>
                <a:lnTo>
                  <a:pt x="2641600" y="643466"/>
                </a:lnTo>
                <a:lnTo>
                  <a:pt x="1072445" y="0"/>
                </a:lnTo>
                <a:lnTo>
                  <a:pt x="349956" y="79022"/>
                </a:lnTo>
                <a:lnTo>
                  <a:pt x="0" y="756355"/>
                </a:lnTo>
                <a:lnTo>
                  <a:pt x="203200" y="1038577"/>
                </a:lnTo>
                <a:lnTo>
                  <a:pt x="1636889" y="1230488"/>
                </a:lnTo>
                <a:lnTo>
                  <a:pt x="2540000" y="1490133"/>
                </a:lnTo>
                <a:lnTo>
                  <a:pt x="2980267" y="1885244"/>
                </a:lnTo>
                <a:lnTo>
                  <a:pt x="3318934" y="1309511"/>
                </a:lnTo>
                <a:lnTo>
                  <a:pt x="3262489" y="1253066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 cmpd="sng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Forme libre 76"/>
          <p:cNvSpPr/>
          <p:nvPr/>
        </p:nvSpPr>
        <p:spPr>
          <a:xfrm>
            <a:off x="2506134" y="2257875"/>
            <a:ext cx="1354667" cy="1524000"/>
          </a:xfrm>
          <a:custGeom>
            <a:avLst/>
            <a:gdLst>
              <a:gd name="connsiteX0" fmla="*/ 1298223 w 1354667"/>
              <a:gd name="connsiteY0" fmla="*/ 0 h 1524000"/>
              <a:gd name="connsiteX1" fmla="*/ 0 w 1354667"/>
              <a:gd name="connsiteY1" fmla="*/ 1275644 h 1524000"/>
              <a:gd name="connsiteX2" fmla="*/ 248356 w 1354667"/>
              <a:gd name="connsiteY2" fmla="*/ 1524000 h 1524000"/>
              <a:gd name="connsiteX3" fmla="*/ 1162756 w 1354667"/>
              <a:gd name="connsiteY3" fmla="*/ 1422400 h 1524000"/>
              <a:gd name="connsiteX4" fmla="*/ 1354667 w 1354667"/>
              <a:gd name="connsiteY4" fmla="*/ 1207911 h 1524000"/>
              <a:gd name="connsiteX5" fmla="*/ 1298223 w 1354667"/>
              <a:gd name="connsiteY5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4667" h="1524000">
                <a:moveTo>
                  <a:pt x="1298223" y="0"/>
                </a:moveTo>
                <a:lnTo>
                  <a:pt x="0" y="1275644"/>
                </a:lnTo>
                <a:lnTo>
                  <a:pt x="248356" y="1524000"/>
                </a:lnTo>
                <a:lnTo>
                  <a:pt x="1162756" y="1422400"/>
                </a:lnTo>
                <a:lnTo>
                  <a:pt x="1354667" y="1207911"/>
                </a:lnTo>
                <a:lnTo>
                  <a:pt x="1298223" y="0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/>
          <p:cNvSpPr/>
          <p:nvPr/>
        </p:nvSpPr>
        <p:spPr>
          <a:xfrm>
            <a:off x="2416361" y="3675530"/>
            <a:ext cx="576064" cy="576064"/>
          </a:xfrm>
          <a:prstGeom prst="ellipse">
            <a:avLst/>
          </a:prstGeom>
          <a:solidFill>
            <a:srgbClr val="FFFF00">
              <a:alpha val="50000"/>
            </a:srgb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/>
          <p:cNvSpPr/>
          <p:nvPr/>
        </p:nvSpPr>
        <p:spPr>
          <a:xfrm>
            <a:off x="3541968" y="3366104"/>
            <a:ext cx="792088" cy="792088"/>
          </a:xfrm>
          <a:prstGeom prst="ellipse">
            <a:avLst/>
          </a:prstGeom>
          <a:solidFill>
            <a:srgbClr val="FFFF00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ZoneTexte 99"/>
          <p:cNvSpPr txBox="1"/>
          <p:nvPr/>
        </p:nvSpPr>
        <p:spPr>
          <a:xfrm>
            <a:off x="3378048" y="3338821"/>
            <a:ext cx="1255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</a:rPr>
              <a:t>Place Carnot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102" name="Ellipse 101"/>
          <p:cNvSpPr/>
          <p:nvPr/>
        </p:nvSpPr>
        <p:spPr>
          <a:xfrm>
            <a:off x="4629989" y="1704290"/>
            <a:ext cx="576064" cy="576064"/>
          </a:xfrm>
          <a:prstGeom prst="ellipse">
            <a:avLst/>
          </a:prstGeom>
          <a:solidFill>
            <a:srgbClr val="FFFF00">
              <a:alpha val="50000"/>
            </a:srgb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Rectangle à coins arrondis 102"/>
          <p:cNvSpPr/>
          <p:nvPr/>
        </p:nvSpPr>
        <p:spPr>
          <a:xfrm>
            <a:off x="5940152" y="260648"/>
            <a:ext cx="3096344" cy="80961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400" dirty="0" smtClean="0"/>
              <a:t>La mise en place d’une zone de rencontre à l’échelle du</a:t>
            </a:r>
          </a:p>
          <a:p>
            <a:pPr algn="r"/>
            <a:r>
              <a:rPr lang="fr-FR" sz="1400" dirty="0" smtClean="0"/>
              <a:t>quartier Méditerranée</a:t>
            </a:r>
            <a:endParaRPr lang="fr-FR" sz="1400" dirty="0"/>
          </a:p>
        </p:txBody>
      </p:sp>
      <p:sp>
        <p:nvSpPr>
          <p:cNvPr id="104" name="Ellipse 103"/>
          <p:cNvSpPr/>
          <p:nvPr/>
        </p:nvSpPr>
        <p:spPr>
          <a:xfrm>
            <a:off x="6093272" y="481980"/>
            <a:ext cx="346100" cy="3461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accent1"/>
                </a:solidFill>
              </a:rPr>
              <a:t>1</a:t>
            </a:r>
            <a:endParaRPr lang="fr-FR" sz="1600" dirty="0">
              <a:solidFill>
                <a:schemeClr val="accent1"/>
              </a:solidFill>
            </a:endParaRPr>
          </a:p>
        </p:txBody>
      </p:sp>
      <p:sp>
        <p:nvSpPr>
          <p:cNvPr id="106" name="Ellipse 105"/>
          <p:cNvSpPr/>
          <p:nvPr/>
        </p:nvSpPr>
        <p:spPr>
          <a:xfrm>
            <a:off x="5452624" y="2025499"/>
            <a:ext cx="346100" cy="346100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bg1"/>
                </a:solidFill>
              </a:rPr>
              <a:t>1</a:t>
            </a:r>
            <a:endParaRPr lang="fr-FR" sz="1600" dirty="0">
              <a:solidFill>
                <a:schemeClr val="bg1"/>
              </a:solidFill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5625674" y="795340"/>
            <a:ext cx="312460" cy="1230159"/>
            <a:chOff x="5625674" y="795340"/>
            <a:chExt cx="312460" cy="1230159"/>
          </a:xfrm>
        </p:grpSpPr>
        <p:cxnSp>
          <p:nvCxnSpPr>
            <p:cNvPr id="105" name="Connecteur droit 104"/>
            <p:cNvCxnSpPr/>
            <p:nvPr/>
          </p:nvCxnSpPr>
          <p:spPr>
            <a:xfrm flipH="1">
              <a:off x="5625674" y="805527"/>
              <a:ext cx="312460" cy="1603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106"/>
            <p:cNvCxnSpPr>
              <a:endCxn id="106" idx="0"/>
            </p:cNvCxnSpPr>
            <p:nvPr/>
          </p:nvCxnSpPr>
          <p:spPr>
            <a:xfrm>
              <a:off x="5625674" y="795340"/>
              <a:ext cx="0" cy="123015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Ellipse 111"/>
          <p:cNvSpPr/>
          <p:nvPr/>
        </p:nvSpPr>
        <p:spPr>
          <a:xfrm>
            <a:off x="3078357" y="2928077"/>
            <a:ext cx="346100" cy="346100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3" name="Ellipse 112"/>
          <p:cNvSpPr/>
          <p:nvPr/>
        </p:nvSpPr>
        <p:spPr>
          <a:xfrm>
            <a:off x="1886620" y="611652"/>
            <a:ext cx="346100" cy="3461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accent1"/>
                </a:solidFill>
              </a:rPr>
              <a:t>2</a:t>
            </a:r>
            <a:endParaRPr lang="fr-FR" sz="1600" dirty="0">
              <a:solidFill>
                <a:schemeClr val="accent1"/>
              </a:solidFill>
            </a:endParaRPr>
          </a:p>
        </p:txBody>
      </p:sp>
      <p:cxnSp>
        <p:nvCxnSpPr>
          <p:cNvPr id="114" name="Connecteur droit 113"/>
          <p:cNvCxnSpPr/>
          <p:nvPr/>
        </p:nvCxnSpPr>
        <p:spPr>
          <a:xfrm>
            <a:off x="2023619" y="1092556"/>
            <a:ext cx="27915" cy="200857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angle à coins arrondis 115"/>
          <p:cNvSpPr/>
          <p:nvPr/>
        </p:nvSpPr>
        <p:spPr>
          <a:xfrm>
            <a:off x="2301982" y="1166338"/>
            <a:ext cx="3150642" cy="44216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400" dirty="0" smtClean="0"/>
              <a:t>Le traitement de la rue Henri René</a:t>
            </a:r>
            <a:endParaRPr lang="fr-FR" sz="1400" dirty="0"/>
          </a:p>
        </p:txBody>
      </p:sp>
      <p:sp>
        <p:nvSpPr>
          <p:cNvPr id="117" name="Ellipse 116"/>
          <p:cNvSpPr/>
          <p:nvPr/>
        </p:nvSpPr>
        <p:spPr>
          <a:xfrm>
            <a:off x="2382546" y="1217787"/>
            <a:ext cx="346100" cy="3461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accent1"/>
                </a:solidFill>
              </a:rPr>
              <a:t>3</a:t>
            </a:r>
          </a:p>
        </p:txBody>
      </p:sp>
      <p:cxnSp>
        <p:nvCxnSpPr>
          <p:cNvPr id="118" name="Connecteur droit 117"/>
          <p:cNvCxnSpPr>
            <a:stCxn id="116" idx="2"/>
          </p:cNvCxnSpPr>
          <p:nvPr/>
        </p:nvCxnSpPr>
        <p:spPr>
          <a:xfrm>
            <a:off x="3877303" y="1608504"/>
            <a:ext cx="40475" cy="89753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119"/>
          <p:cNvCxnSpPr/>
          <p:nvPr/>
        </p:nvCxnSpPr>
        <p:spPr>
          <a:xfrm flipV="1">
            <a:off x="2023619" y="3080949"/>
            <a:ext cx="1017714" cy="201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Ellipse 124"/>
          <p:cNvSpPr/>
          <p:nvPr/>
        </p:nvSpPr>
        <p:spPr>
          <a:xfrm>
            <a:off x="3706861" y="2530120"/>
            <a:ext cx="346100" cy="346100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1" name="Rectangle à coins arrondis 110"/>
          <p:cNvSpPr/>
          <p:nvPr/>
        </p:nvSpPr>
        <p:spPr>
          <a:xfrm>
            <a:off x="1763688" y="497592"/>
            <a:ext cx="3688937" cy="5954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400" dirty="0" smtClean="0"/>
              <a:t>La mise en place d’une zone de rencontre</a:t>
            </a:r>
          </a:p>
          <a:p>
            <a:pPr algn="r"/>
            <a:r>
              <a:rPr lang="fr-FR" sz="1400" dirty="0" smtClean="0"/>
              <a:t>entre la gare et la place Carnot</a:t>
            </a:r>
            <a:endParaRPr lang="fr-FR" sz="1400" dirty="0"/>
          </a:p>
        </p:txBody>
      </p:sp>
      <p:sp>
        <p:nvSpPr>
          <p:cNvPr id="134" name="Ellipse 133"/>
          <p:cNvSpPr/>
          <p:nvPr/>
        </p:nvSpPr>
        <p:spPr>
          <a:xfrm>
            <a:off x="1850569" y="599440"/>
            <a:ext cx="346100" cy="3461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35" name="Rectangle à coins arrondis 134"/>
          <p:cNvSpPr/>
          <p:nvPr/>
        </p:nvSpPr>
        <p:spPr>
          <a:xfrm>
            <a:off x="5404222" y="4235712"/>
            <a:ext cx="2861150" cy="5071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FR" sz="1400" dirty="0" smtClean="0"/>
          </a:p>
          <a:p>
            <a:pPr algn="r"/>
            <a:r>
              <a:rPr lang="fr-FR" sz="1400" dirty="0" smtClean="0"/>
              <a:t>Le réaménagement</a:t>
            </a:r>
          </a:p>
          <a:p>
            <a:pPr algn="r"/>
            <a:r>
              <a:rPr lang="fr-FR" sz="1400" dirty="0" smtClean="0"/>
              <a:t>du boulevard de Strasbourg</a:t>
            </a:r>
          </a:p>
          <a:p>
            <a:pPr algn="r"/>
            <a:endParaRPr lang="fr-FR" sz="1400" dirty="0"/>
          </a:p>
        </p:txBody>
      </p:sp>
      <p:sp>
        <p:nvSpPr>
          <p:cNvPr id="137" name="Ellipse 136"/>
          <p:cNvSpPr/>
          <p:nvPr/>
        </p:nvSpPr>
        <p:spPr>
          <a:xfrm>
            <a:off x="3764962" y="3632903"/>
            <a:ext cx="346100" cy="346100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9</a:t>
            </a:r>
          </a:p>
        </p:txBody>
      </p:sp>
      <p:cxnSp>
        <p:nvCxnSpPr>
          <p:cNvPr id="138" name="Connecteur droit 137"/>
          <p:cNvCxnSpPr>
            <a:stCxn id="137" idx="5"/>
          </p:cNvCxnSpPr>
          <p:nvPr/>
        </p:nvCxnSpPr>
        <p:spPr>
          <a:xfrm>
            <a:off x="4060377" y="3928318"/>
            <a:ext cx="753620" cy="115069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Rectangle à coins arrondis 141"/>
          <p:cNvSpPr/>
          <p:nvPr/>
        </p:nvSpPr>
        <p:spPr>
          <a:xfrm>
            <a:off x="3216730" y="6029865"/>
            <a:ext cx="2521260" cy="5071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FR" sz="1400" dirty="0" smtClean="0"/>
          </a:p>
          <a:p>
            <a:pPr algn="r"/>
            <a:r>
              <a:rPr lang="fr-FR" sz="1400" dirty="0" smtClean="0"/>
              <a:t>Le réaménagement</a:t>
            </a:r>
          </a:p>
          <a:p>
            <a:pPr algn="r"/>
            <a:r>
              <a:rPr lang="fr-FR" sz="1400" dirty="0" smtClean="0"/>
              <a:t>de la place de Strasbourg</a:t>
            </a:r>
          </a:p>
          <a:p>
            <a:pPr algn="r"/>
            <a:endParaRPr lang="fr-FR" sz="1400" dirty="0"/>
          </a:p>
        </p:txBody>
      </p:sp>
      <p:sp>
        <p:nvSpPr>
          <p:cNvPr id="143" name="Ellipse 142"/>
          <p:cNvSpPr/>
          <p:nvPr/>
        </p:nvSpPr>
        <p:spPr>
          <a:xfrm>
            <a:off x="5506421" y="4294291"/>
            <a:ext cx="346100" cy="3461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accent1"/>
                </a:solidFill>
              </a:rPr>
              <a:t>6</a:t>
            </a:r>
          </a:p>
        </p:txBody>
      </p:sp>
      <p:sp>
        <p:nvSpPr>
          <p:cNvPr id="144" name="Ellipse 143"/>
          <p:cNvSpPr/>
          <p:nvPr/>
        </p:nvSpPr>
        <p:spPr>
          <a:xfrm>
            <a:off x="4410344" y="3607201"/>
            <a:ext cx="346100" cy="346100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47" name="Rectangle à coins arrondis 146"/>
          <p:cNvSpPr/>
          <p:nvPr/>
        </p:nvSpPr>
        <p:spPr>
          <a:xfrm>
            <a:off x="60344" y="4207002"/>
            <a:ext cx="1711943" cy="65913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400" dirty="0" smtClean="0"/>
              <a:t>La réfection</a:t>
            </a:r>
          </a:p>
          <a:p>
            <a:pPr algn="r"/>
            <a:r>
              <a:rPr lang="fr-FR" sz="1400" dirty="0" smtClean="0"/>
              <a:t>de la rue Boyer</a:t>
            </a:r>
          </a:p>
        </p:txBody>
      </p:sp>
      <p:sp>
        <p:nvSpPr>
          <p:cNvPr id="149" name="Ellipse 148"/>
          <p:cNvSpPr/>
          <p:nvPr/>
        </p:nvSpPr>
        <p:spPr>
          <a:xfrm>
            <a:off x="3298686" y="6100914"/>
            <a:ext cx="346100" cy="3461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accent1"/>
                </a:solidFill>
              </a:rPr>
              <a:t>7</a:t>
            </a:r>
          </a:p>
        </p:txBody>
      </p:sp>
      <p:sp>
        <p:nvSpPr>
          <p:cNvPr id="150" name="Ellipse 149"/>
          <p:cNvSpPr/>
          <p:nvPr/>
        </p:nvSpPr>
        <p:spPr>
          <a:xfrm>
            <a:off x="2555596" y="3785966"/>
            <a:ext cx="346100" cy="346100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51" name="Rectangle à coins arrondis 150"/>
          <p:cNvSpPr/>
          <p:nvPr/>
        </p:nvSpPr>
        <p:spPr>
          <a:xfrm>
            <a:off x="105783" y="1920354"/>
            <a:ext cx="2513741" cy="5071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FR" sz="1400" dirty="0" smtClean="0"/>
          </a:p>
          <a:p>
            <a:pPr algn="r"/>
            <a:r>
              <a:rPr lang="fr-FR" sz="1400" dirty="0" smtClean="0"/>
              <a:t>Le réaménagement</a:t>
            </a:r>
          </a:p>
          <a:p>
            <a:pPr algn="r"/>
            <a:r>
              <a:rPr lang="fr-FR" sz="1400" dirty="0" smtClean="0"/>
              <a:t>de la rue des Deux Ponts</a:t>
            </a:r>
          </a:p>
          <a:p>
            <a:pPr algn="r"/>
            <a:endParaRPr lang="fr-FR" sz="1400" dirty="0"/>
          </a:p>
        </p:txBody>
      </p:sp>
      <p:sp>
        <p:nvSpPr>
          <p:cNvPr id="153" name="Ellipse 152"/>
          <p:cNvSpPr/>
          <p:nvPr/>
        </p:nvSpPr>
        <p:spPr>
          <a:xfrm>
            <a:off x="2362428" y="3212057"/>
            <a:ext cx="346100" cy="346100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4</a:t>
            </a:r>
          </a:p>
        </p:txBody>
      </p:sp>
      <p:cxnSp>
        <p:nvCxnSpPr>
          <p:cNvPr id="154" name="Connecteur droit 153"/>
          <p:cNvCxnSpPr/>
          <p:nvPr/>
        </p:nvCxnSpPr>
        <p:spPr>
          <a:xfrm flipV="1">
            <a:off x="1321238" y="3396370"/>
            <a:ext cx="1017714" cy="201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154"/>
          <p:cNvCxnSpPr/>
          <p:nvPr/>
        </p:nvCxnSpPr>
        <p:spPr>
          <a:xfrm flipH="1">
            <a:off x="1319059" y="2427551"/>
            <a:ext cx="2586" cy="100288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Ellipse 162"/>
          <p:cNvSpPr/>
          <p:nvPr/>
        </p:nvSpPr>
        <p:spPr>
          <a:xfrm>
            <a:off x="223268" y="2000902"/>
            <a:ext cx="346100" cy="3461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165" name="Ellipse 164"/>
          <p:cNvSpPr/>
          <p:nvPr/>
        </p:nvSpPr>
        <p:spPr>
          <a:xfrm>
            <a:off x="1927636" y="4502569"/>
            <a:ext cx="346100" cy="346100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66" name="Rectangle à coins arrondis 165"/>
          <p:cNvSpPr/>
          <p:nvPr/>
        </p:nvSpPr>
        <p:spPr>
          <a:xfrm>
            <a:off x="67193" y="4980364"/>
            <a:ext cx="1887869" cy="83472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400" dirty="0" smtClean="0"/>
              <a:t>La création d’un</a:t>
            </a:r>
          </a:p>
          <a:p>
            <a:pPr algn="r"/>
            <a:r>
              <a:rPr lang="fr-FR" sz="1400" dirty="0" smtClean="0"/>
              <a:t>axe cyclable</a:t>
            </a:r>
            <a:r>
              <a:rPr lang="fr-FR" sz="1400" dirty="0"/>
              <a:t> </a:t>
            </a:r>
            <a:r>
              <a:rPr lang="fr-FR" sz="1400" dirty="0" smtClean="0"/>
              <a:t>rue </a:t>
            </a:r>
            <a:r>
              <a:rPr lang="fr-FR" sz="1400" dirty="0" smtClean="0"/>
              <a:t>Peysson</a:t>
            </a:r>
            <a:endParaRPr lang="fr-FR" sz="1400" dirty="0" smtClean="0"/>
          </a:p>
        </p:txBody>
      </p:sp>
      <p:sp>
        <p:nvSpPr>
          <p:cNvPr id="167" name="Ellipse 166"/>
          <p:cNvSpPr/>
          <p:nvPr/>
        </p:nvSpPr>
        <p:spPr>
          <a:xfrm>
            <a:off x="189766" y="5228199"/>
            <a:ext cx="346100" cy="3461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accent1"/>
                </a:solidFill>
              </a:rPr>
              <a:t>8</a:t>
            </a:r>
          </a:p>
        </p:txBody>
      </p:sp>
      <p:sp>
        <p:nvSpPr>
          <p:cNvPr id="168" name="Ellipse 167"/>
          <p:cNvSpPr/>
          <p:nvPr/>
        </p:nvSpPr>
        <p:spPr>
          <a:xfrm>
            <a:off x="2368488" y="4460818"/>
            <a:ext cx="346100" cy="346100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69" name="Ellipse 168"/>
          <p:cNvSpPr/>
          <p:nvPr/>
        </p:nvSpPr>
        <p:spPr>
          <a:xfrm>
            <a:off x="163699" y="4353210"/>
            <a:ext cx="346100" cy="3461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170" name="ZoneTexte 169"/>
          <p:cNvSpPr txBox="1"/>
          <p:nvPr/>
        </p:nvSpPr>
        <p:spPr>
          <a:xfrm rot="17268649">
            <a:off x="1807285" y="3954300"/>
            <a:ext cx="8215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</a:t>
            </a:r>
            <a:r>
              <a:rPr lang="fr-FR" sz="1200" dirty="0" smtClean="0">
                <a:solidFill>
                  <a:schemeClr val="bg1"/>
                </a:solidFill>
              </a:rPr>
              <a:t>Boyer</a:t>
            </a:r>
            <a:endParaRPr lang="fr-FR" sz="1200" dirty="0">
              <a:solidFill>
                <a:schemeClr val="bg1"/>
              </a:solidFill>
            </a:endParaRPr>
          </a:p>
        </p:txBody>
      </p:sp>
      <p:cxnSp>
        <p:nvCxnSpPr>
          <p:cNvPr id="172" name="Connecteur droit 171"/>
          <p:cNvCxnSpPr/>
          <p:nvPr/>
        </p:nvCxnSpPr>
        <p:spPr>
          <a:xfrm>
            <a:off x="1750654" y="4646337"/>
            <a:ext cx="195390" cy="2872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173"/>
          <p:cNvCxnSpPr>
            <a:endCxn id="168" idx="4"/>
          </p:cNvCxnSpPr>
          <p:nvPr/>
        </p:nvCxnSpPr>
        <p:spPr>
          <a:xfrm flipV="1">
            <a:off x="1955062" y="4806918"/>
            <a:ext cx="586476" cy="48261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175"/>
          <p:cNvCxnSpPr>
            <a:endCxn id="150" idx="5"/>
          </p:cNvCxnSpPr>
          <p:nvPr/>
        </p:nvCxnSpPr>
        <p:spPr>
          <a:xfrm flipH="1" flipV="1">
            <a:off x="2851011" y="4081381"/>
            <a:ext cx="736796" cy="194848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à coins arrondis 79"/>
          <p:cNvSpPr/>
          <p:nvPr/>
        </p:nvSpPr>
        <p:spPr>
          <a:xfrm>
            <a:off x="5433981" y="4825414"/>
            <a:ext cx="2831391" cy="5071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FR" sz="1400" dirty="0" smtClean="0"/>
          </a:p>
          <a:p>
            <a:pPr algn="r"/>
            <a:r>
              <a:rPr lang="fr-FR" sz="1400" dirty="0" smtClean="0"/>
              <a:t>Le réaménagement de la place Carnot</a:t>
            </a:r>
          </a:p>
          <a:p>
            <a:pPr algn="r"/>
            <a:endParaRPr lang="fr-FR" sz="1400" dirty="0"/>
          </a:p>
        </p:txBody>
      </p:sp>
      <p:cxnSp>
        <p:nvCxnSpPr>
          <p:cNvPr id="81" name="Connecteur droit 80"/>
          <p:cNvCxnSpPr>
            <a:endCxn id="80" idx="1"/>
          </p:cNvCxnSpPr>
          <p:nvPr/>
        </p:nvCxnSpPr>
        <p:spPr>
          <a:xfrm>
            <a:off x="4806626" y="5079012"/>
            <a:ext cx="627355" cy="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Ellipse 81"/>
          <p:cNvSpPr/>
          <p:nvPr/>
        </p:nvSpPr>
        <p:spPr>
          <a:xfrm>
            <a:off x="5499148" y="4884519"/>
            <a:ext cx="346100" cy="3461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accent1"/>
                </a:solidFill>
              </a:rPr>
              <a:t>9</a:t>
            </a:r>
          </a:p>
        </p:txBody>
      </p:sp>
      <p:cxnSp>
        <p:nvCxnSpPr>
          <p:cNvPr id="84" name="Connecteur droit 83"/>
          <p:cNvCxnSpPr/>
          <p:nvPr/>
        </p:nvCxnSpPr>
        <p:spPr>
          <a:xfrm>
            <a:off x="4673247" y="3918894"/>
            <a:ext cx="404343" cy="62477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/>
          <p:cNvCxnSpPr/>
          <p:nvPr/>
        </p:nvCxnSpPr>
        <p:spPr>
          <a:xfrm>
            <a:off x="5080970" y="4549099"/>
            <a:ext cx="30623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53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02130" y="-4289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La mise </a:t>
            </a:r>
            <a:r>
              <a:rPr lang="fr-FR" sz="2800" b="1" dirty="0"/>
              <a:t>en place </a:t>
            </a:r>
            <a:r>
              <a:rPr lang="fr-FR" sz="2800" b="1" dirty="0" smtClean="0"/>
              <a:t>d’une </a:t>
            </a:r>
            <a:r>
              <a:rPr lang="fr-FR" sz="2800" b="1" dirty="0"/>
              <a:t>zone de </a:t>
            </a:r>
            <a:r>
              <a:rPr lang="fr-FR" sz="2800" b="1" dirty="0" smtClean="0"/>
              <a:t>rencontre</a:t>
            </a:r>
          </a:p>
          <a:p>
            <a:r>
              <a:rPr lang="fr-FR" sz="2800" b="1" dirty="0" smtClean="0"/>
              <a:t>à </a:t>
            </a:r>
            <a:r>
              <a:rPr lang="fr-FR" sz="2800" b="1" dirty="0"/>
              <a:t>l’échelle </a:t>
            </a:r>
            <a:r>
              <a:rPr lang="fr-FR" sz="2800" b="1" dirty="0" smtClean="0"/>
              <a:t>du quartier </a:t>
            </a:r>
            <a:r>
              <a:rPr lang="fr-FR" sz="2800" b="1" dirty="0"/>
              <a:t>Méditerranée</a:t>
            </a:r>
          </a:p>
        </p:txBody>
      </p:sp>
      <p:sp>
        <p:nvSpPr>
          <p:cNvPr id="7" name="Ellipse 6"/>
          <p:cNvSpPr/>
          <p:nvPr/>
        </p:nvSpPr>
        <p:spPr>
          <a:xfrm>
            <a:off x="60621" y="89496"/>
            <a:ext cx="541509" cy="541509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1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58" y="1275802"/>
            <a:ext cx="86868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240323" y="1121489"/>
            <a:ext cx="2909964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Objectifs : </a:t>
            </a:r>
          </a:p>
          <a:p>
            <a:r>
              <a:rPr lang="fr-FR" sz="1600" dirty="0" smtClean="0"/>
              <a:t>Apaiser la circulation</a:t>
            </a:r>
          </a:p>
          <a:p>
            <a:r>
              <a:rPr lang="fr-FR" sz="1600" dirty="0"/>
              <a:t>D</a:t>
            </a:r>
            <a:r>
              <a:rPr lang="fr-FR" sz="1600" dirty="0" smtClean="0"/>
              <a:t>onner la priorité aux piétons</a:t>
            </a:r>
          </a:p>
          <a:p>
            <a:r>
              <a:rPr lang="fr-FR" sz="1600" dirty="0"/>
              <a:t>A</a:t>
            </a:r>
            <a:r>
              <a:rPr lang="fr-FR" sz="1600" dirty="0" smtClean="0"/>
              <a:t>utoriser le double sens cyclable</a:t>
            </a:r>
            <a:endParaRPr lang="fr-FR" sz="1600" dirty="0"/>
          </a:p>
        </p:txBody>
      </p:sp>
      <p:sp>
        <p:nvSpPr>
          <p:cNvPr id="21" name="Rectangle 20"/>
          <p:cNvSpPr/>
          <p:nvPr/>
        </p:nvSpPr>
        <p:spPr>
          <a:xfrm>
            <a:off x="4908152" y="3465169"/>
            <a:ext cx="193050" cy="19569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6322275" y="3645397"/>
            <a:ext cx="1171197" cy="34716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 smtClean="0">
                <a:solidFill>
                  <a:srgbClr val="FF0000"/>
                </a:solidFill>
              </a:rPr>
              <a:t>Ecole Florian</a:t>
            </a:r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12629" y="3736746"/>
            <a:ext cx="193050" cy="19569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à coins arrondis 27"/>
          <p:cNvSpPr/>
          <p:nvPr/>
        </p:nvSpPr>
        <p:spPr>
          <a:xfrm>
            <a:off x="4754463" y="3049399"/>
            <a:ext cx="1330067" cy="33861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 smtClean="0">
                <a:solidFill>
                  <a:srgbClr val="FF0000"/>
                </a:solidFill>
              </a:rPr>
              <a:t>Ecole Jules Simon</a:t>
            </a:r>
          </a:p>
        </p:txBody>
      </p:sp>
      <p:pic>
        <p:nvPicPr>
          <p:cNvPr id="12" name="Picture 2" descr="http://upload.wikimedia.org/wikipedia/commons/thumb/1/14/France_road_sign_B52.svg/1119px-France_road_sign_B52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175" y="2308719"/>
            <a:ext cx="1089498" cy="99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007" y="5121211"/>
            <a:ext cx="4254961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>
            <a:off x="599870" y="5286348"/>
            <a:ext cx="3684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00B050"/>
                </a:solidFill>
              </a:rPr>
              <a:t>Les avis recueillis sont favorables aux orientations proposées</a:t>
            </a:r>
            <a:endParaRPr lang="fr-FR" b="1" i="1" dirty="0">
              <a:solidFill>
                <a:srgbClr val="00B050"/>
              </a:solidFill>
            </a:endParaRPr>
          </a:p>
        </p:txBody>
      </p:sp>
      <p:pic>
        <p:nvPicPr>
          <p:cNvPr id="31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14" y="5388612"/>
            <a:ext cx="472156" cy="47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48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7" name="AutoShape 4" descr="https://encrypted-tbn0.gstatic.com/images?q=tbn:ANd9GcS7IPDRFbZEbxzF6tn1ZOY_do9RXR6s96wzC2Jn20p5qcEmPX0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Arial" pitchFamily="34" charset="0"/>
            </a:endParaRPr>
          </a:p>
        </p:txBody>
      </p:sp>
      <p:pic>
        <p:nvPicPr>
          <p:cNvPr id="195588" name="Picture 2" descr="http://upload.wikimedia.org/wikipedia/commons/thumb/1/14/France_road_sign_B52.svg/1119px-France_road_sign_B52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15559"/>
            <a:ext cx="1151658" cy="105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9" name="Rectangle 5"/>
          <p:cNvSpPr>
            <a:spLocks noChangeArrowheads="1"/>
          </p:cNvSpPr>
          <p:nvPr/>
        </p:nvSpPr>
        <p:spPr bwMode="auto">
          <a:xfrm>
            <a:off x="95007" y="1888811"/>
            <a:ext cx="890710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latin typeface="+mn-lt"/>
              </a:rPr>
              <a:t>Article </a:t>
            </a:r>
            <a:r>
              <a:rPr lang="fr-FR" altLang="fr-FR" sz="1600" dirty="0" smtClean="0">
                <a:latin typeface="+mn-lt"/>
              </a:rPr>
              <a:t>R110-2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sz="1600" i="1" dirty="0" smtClean="0">
                <a:latin typeface="+mn-lt"/>
                <a:cs typeface="Arial" panose="020B0604020202020204" pitchFamily="34" charset="0"/>
              </a:rPr>
              <a:t>« Section ou ensemble de sections de voies en agglomération constituant une zone affectée à la circulation de tous les usagers. Dans cette zone, les piétons sont autorisés à circuler sur la chaussée sans y stationner et bénéficient de la priorité sur les véhicules. La vitesse des véhicules y est limitée à 20 km/h. Toutes les chaussées sont à double sens pour les cyclistes. »</a:t>
            </a:r>
            <a:endParaRPr lang="fr-FR" altLang="fr-FR" sz="1600" i="1" dirty="0" smtClean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2945" y="793718"/>
            <a:ext cx="58300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cs typeface="Arial" panose="020B0604020202020204" pitchFamily="34" charset="0"/>
              </a:rPr>
              <a:t>Réglementation introduite dans le code de la route en 2008</a:t>
            </a:r>
            <a:endParaRPr lang="fr-FR" sz="1600" dirty="0">
              <a:cs typeface="Arial" panose="020B0604020202020204" pitchFamily="34" charset="0"/>
            </a:endParaRPr>
          </a:p>
          <a:p>
            <a:r>
              <a:rPr lang="fr-FR" sz="1600" dirty="0" smtClean="0">
                <a:cs typeface="Arial" panose="020B0604020202020204" pitchFamily="34" charset="0"/>
              </a:rPr>
              <a:t>Objectif : faire cohabiter de manière apaisée dans un même espace les piétons et les véhicules. </a:t>
            </a:r>
            <a:endParaRPr lang="fr-FR" sz="1600" dirty="0"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007" y="3331442"/>
            <a:ext cx="41889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cs typeface="Calibri" panose="020F0502020204030204" pitchFamily="34" charset="0"/>
              </a:rPr>
              <a:t>Article R415-11</a:t>
            </a:r>
          </a:p>
          <a:p>
            <a:r>
              <a:rPr lang="fr-FR" sz="1600" i="1" dirty="0" smtClean="0">
                <a:cs typeface="Calibri" panose="020F0502020204030204" pitchFamily="34" charset="0"/>
              </a:rPr>
              <a:t>« Tout conducteur est tenu de céder le passage, au besoin en s'arrêtant, au piéton circulant dans une zone de rencontre. »</a:t>
            </a:r>
            <a:endParaRPr lang="fr-FR" sz="1600" i="1" dirty="0">
              <a:cs typeface="Calibri" panose="020F05020202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13552" y="7937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Rappel : définition de la zone de rencontre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21531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4"/>
          <a:stretch/>
        </p:blipFill>
        <p:spPr>
          <a:xfrm>
            <a:off x="-13552" y="850674"/>
            <a:ext cx="9144000" cy="6538766"/>
          </a:xfrm>
          <a:prstGeom prst="rect">
            <a:avLst/>
          </a:prstGeom>
        </p:spPr>
      </p:pic>
      <p:sp>
        <p:nvSpPr>
          <p:cNvPr id="195587" name="AutoShape 4" descr="https://encrypted-tbn0.gstatic.com/images?q=tbn:ANd9GcS7IPDRFbZEbxzF6tn1ZOY_do9RXR6s96wzC2Jn20p5qcEmPX0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13552" y="7937"/>
            <a:ext cx="915755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Rue </a:t>
            </a:r>
            <a:r>
              <a:rPr lang="fr-FR" sz="2800" b="1" dirty="0"/>
              <a:t>de la </a:t>
            </a:r>
            <a:r>
              <a:rPr lang="fr-FR" sz="2800" b="1" dirty="0" smtClean="0"/>
              <a:t>Méditerranée :</a:t>
            </a:r>
          </a:p>
          <a:p>
            <a:r>
              <a:rPr lang="fr-FR" sz="2800" b="1" dirty="0" smtClean="0"/>
              <a:t>principes d’aménagement proposés</a:t>
            </a:r>
            <a:endParaRPr lang="fr-FR" sz="2800" b="1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3779912" y="1260376"/>
            <a:ext cx="75372" cy="3233083"/>
          </a:xfrm>
          <a:prstGeom prst="line">
            <a:avLst/>
          </a:prstGeom>
          <a:ln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à coins arrondis 11"/>
          <p:cNvSpPr/>
          <p:nvPr/>
        </p:nvSpPr>
        <p:spPr>
          <a:xfrm>
            <a:off x="841332" y="1018563"/>
            <a:ext cx="3120282" cy="40970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chemeClr val="tx1"/>
                </a:solidFill>
              </a:rPr>
              <a:t>Des bacs végétalisés seraient implantés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4355976" y="1260376"/>
            <a:ext cx="72008" cy="2600672"/>
          </a:xfrm>
          <a:prstGeom prst="line">
            <a:avLst/>
          </a:prstGeom>
          <a:ln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à coins arrondis 15"/>
          <p:cNvSpPr/>
          <p:nvPr/>
        </p:nvSpPr>
        <p:spPr>
          <a:xfrm>
            <a:off x="4211960" y="1018563"/>
            <a:ext cx="4536504" cy="6341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chemeClr val="tx1"/>
                </a:solidFill>
              </a:rPr>
              <a:t>Le stationnement serait successivement alterné d’un côté et de l’autre de la chaussée afin de réduire les vitesses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-13552" y="1556792"/>
            <a:ext cx="3436788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Dans un souci d’économie et de simplicité, les principes d’aménagement proposés ne modifient pas la position actuelle des caniveaux et des avaloirs</a:t>
            </a:r>
            <a:endParaRPr lang="fr-FR" sz="1400" dirty="0"/>
          </a:p>
        </p:txBody>
      </p:sp>
      <p:sp>
        <p:nvSpPr>
          <p:cNvPr id="20" name="Rectangle à coins arrondis 19"/>
          <p:cNvSpPr/>
          <p:nvPr/>
        </p:nvSpPr>
        <p:spPr>
          <a:xfrm>
            <a:off x="4211960" y="6118019"/>
            <a:ext cx="2808312" cy="6341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chemeClr val="tx1"/>
                </a:solidFill>
              </a:rPr>
              <a:t>Les intersections seraient marquées  par un revêtement clair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21" name="Connecteur droit 20"/>
          <p:cNvCxnSpPr/>
          <p:nvPr/>
        </p:nvCxnSpPr>
        <p:spPr>
          <a:xfrm flipV="1">
            <a:off x="4427984" y="5517232"/>
            <a:ext cx="0" cy="600787"/>
          </a:xfrm>
          <a:prstGeom prst="line">
            <a:avLst/>
          </a:prstGeom>
          <a:ln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à coins arrondis 12"/>
          <p:cNvSpPr/>
          <p:nvPr/>
        </p:nvSpPr>
        <p:spPr>
          <a:xfrm>
            <a:off x="6084168" y="1753948"/>
            <a:ext cx="2664296" cy="84273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chemeClr val="tx1"/>
                </a:solidFill>
              </a:rPr>
              <a:t>L’entrée de la zone de rencontre serait signalée par un marquage au sol réglementaire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5148064" y="2175317"/>
            <a:ext cx="0" cy="2909867"/>
          </a:xfrm>
          <a:prstGeom prst="line">
            <a:avLst/>
          </a:prstGeom>
          <a:ln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>
            <a:stCxn id="13" idx="1"/>
          </p:cNvCxnSpPr>
          <p:nvPr/>
        </p:nvCxnSpPr>
        <p:spPr>
          <a:xfrm flipH="1">
            <a:off x="5148064" y="2175317"/>
            <a:ext cx="936104" cy="0"/>
          </a:xfrm>
          <a:prstGeom prst="line">
            <a:avLst/>
          </a:prstGeom>
          <a:ln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10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18652"/>
          <a:stretch/>
        </p:blipFill>
        <p:spPr>
          <a:xfrm>
            <a:off x="0" y="848030"/>
            <a:ext cx="9160231" cy="6009970"/>
          </a:xfrm>
          <a:prstGeom prst="rect">
            <a:avLst/>
          </a:prstGeom>
        </p:spPr>
      </p:pic>
      <p:sp>
        <p:nvSpPr>
          <p:cNvPr id="195587" name="AutoShape 4" descr="https://encrypted-tbn0.gstatic.com/images?q=tbn:ANd9GcS7IPDRFbZEbxzF6tn1ZOY_do9RXR6s96wzC2Jn20p5qcEmPX0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13552" y="7937"/>
            <a:ext cx="915755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Rue </a:t>
            </a:r>
            <a:r>
              <a:rPr lang="fr-FR" sz="2800" b="1" dirty="0"/>
              <a:t>de </a:t>
            </a:r>
            <a:r>
              <a:rPr lang="fr-FR" sz="2800" b="1" dirty="0" smtClean="0"/>
              <a:t>l’Aire :</a:t>
            </a:r>
          </a:p>
          <a:p>
            <a:r>
              <a:rPr lang="fr-FR" sz="2800" b="1" dirty="0" smtClean="0"/>
              <a:t>principes d’aménagement proposés</a:t>
            </a:r>
            <a:endParaRPr lang="fr-FR" sz="2800" b="1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155575" y="1111407"/>
            <a:ext cx="3120282" cy="63689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chemeClr val="tx1"/>
                </a:solidFill>
              </a:rPr>
              <a:t>L’entrée de l’école Jules Simon ferait l’objet d’un traitement spécifique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6832358" y="2920538"/>
            <a:ext cx="2204138" cy="8040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chemeClr val="tx1"/>
                </a:solidFill>
              </a:rPr>
              <a:t>Des micro- fleurissements seraient développés avec les riverains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7092280" y="5949280"/>
            <a:ext cx="648072" cy="648072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/>
          <p:cNvCxnSpPr>
            <a:stCxn id="4" idx="6"/>
          </p:cNvCxnSpPr>
          <p:nvPr/>
        </p:nvCxnSpPr>
        <p:spPr>
          <a:xfrm>
            <a:off x="7740352" y="6273316"/>
            <a:ext cx="6480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8388424" y="3724546"/>
            <a:ext cx="0" cy="25487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à coins arrondis 18"/>
          <p:cNvSpPr/>
          <p:nvPr/>
        </p:nvSpPr>
        <p:spPr>
          <a:xfrm>
            <a:off x="6804248" y="1513633"/>
            <a:ext cx="1872208" cy="61344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chemeClr val="tx1"/>
                </a:solidFill>
              </a:rPr>
              <a:t>Des bacs végétalisés seraient implantés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5148064" y="2276872"/>
            <a:ext cx="648072" cy="648072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20"/>
          <p:cNvCxnSpPr>
            <a:stCxn id="20" idx="6"/>
          </p:cNvCxnSpPr>
          <p:nvPr/>
        </p:nvCxnSpPr>
        <p:spPr>
          <a:xfrm>
            <a:off x="5796136" y="2600908"/>
            <a:ext cx="20735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7869708" y="2127083"/>
            <a:ext cx="0" cy="4738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6385752" y="343057"/>
            <a:ext cx="2771800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/>
              <a:t>A noter : La présence de réseaux souterrains ne permet pas la plantation d’arbres en pleine terre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53256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5576" y="5741"/>
            <a:ext cx="8388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La mise en </a:t>
            </a:r>
            <a:r>
              <a:rPr lang="fr-FR" sz="2800" b="1" dirty="0"/>
              <a:t>place </a:t>
            </a:r>
            <a:r>
              <a:rPr lang="fr-FR" sz="2800" b="1" dirty="0" smtClean="0"/>
              <a:t>d’une </a:t>
            </a:r>
            <a:r>
              <a:rPr lang="fr-FR" sz="2800" b="1" dirty="0"/>
              <a:t>zone de rencontre</a:t>
            </a:r>
          </a:p>
          <a:p>
            <a:r>
              <a:rPr lang="fr-FR" sz="2800" b="1" dirty="0"/>
              <a:t>a</a:t>
            </a:r>
            <a:r>
              <a:rPr lang="fr-FR" sz="2800" b="1" dirty="0" smtClean="0"/>
              <a:t>utour des écoles du quartier </a:t>
            </a:r>
            <a:r>
              <a:rPr lang="fr-FR" sz="2800" b="1" dirty="0"/>
              <a:t>C</a:t>
            </a:r>
            <a:r>
              <a:rPr lang="fr-FR" sz="2800" b="1" dirty="0" smtClean="0"/>
              <a:t>arnot</a:t>
            </a:r>
            <a:endParaRPr lang="fr-FR" sz="2800" b="1" dirty="0"/>
          </a:p>
        </p:txBody>
      </p:sp>
      <p:sp>
        <p:nvSpPr>
          <p:cNvPr id="8" name="Ellipse 7"/>
          <p:cNvSpPr/>
          <p:nvPr/>
        </p:nvSpPr>
        <p:spPr>
          <a:xfrm>
            <a:off x="60621" y="89496"/>
            <a:ext cx="541509" cy="541509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" b="8509"/>
          <a:stretch/>
        </p:blipFill>
        <p:spPr bwMode="auto">
          <a:xfrm>
            <a:off x="1" y="1140020"/>
            <a:ext cx="5724127" cy="551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rme libre 12"/>
          <p:cNvSpPr/>
          <p:nvPr/>
        </p:nvSpPr>
        <p:spPr>
          <a:xfrm>
            <a:off x="1516188" y="4533668"/>
            <a:ext cx="834112" cy="749416"/>
          </a:xfrm>
          <a:custGeom>
            <a:avLst/>
            <a:gdLst>
              <a:gd name="connsiteX0" fmla="*/ 562022 w 834112"/>
              <a:gd name="connsiteY0" fmla="*/ 0 h 713678"/>
              <a:gd name="connsiteX1" fmla="*/ 834112 w 834112"/>
              <a:gd name="connsiteY1" fmla="*/ 294392 h 713678"/>
              <a:gd name="connsiteX2" fmla="*/ 450510 w 834112"/>
              <a:gd name="connsiteY2" fmla="*/ 655692 h 713678"/>
              <a:gd name="connsiteX3" fmla="*/ 338997 w 834112"/>
              <a:gd name="connsiteY3" fmla="*/ 557561 h 713678"/>
              <a:gd name="connsiteX4" fmla="*/ 178420 w 834112"/>
              <a:gd name="connsiteY4" fmla="*/ 713678 h 713678"/>
              <a:gd name="connsiteX5" fmla="*/ 0 w 834112"/>
              <a:gd name="connsiteY5" fmla="*/ 521877 h 713678"/>
              <a:gd name="connsiteX6" fmla="*/ 562022 w 834112"/>
              <a:gd name="connsiteY6" fmla="*/ 0 h 713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4112" h="713678">
                <a:moveTo>
                  <a:pt x="562022" y="0"/>
                </a:moveTo>
                <a:lnTo>
                  <a:pt x="834112" y="294392"/>
                </a:lnTo>
                <a:lnTo>
                  <a:pt x="450510" y="655692"/>
                </a:lnTo>
                <a:lnTo>
                  <a:pt x="338997" y="557561"/>
                </a:lnTo>
                <a:lnTo>
                  <a:pt x="178420" y="713678"/>
                </a:lnTo>
                <a:lnTo>
                  <a:pt x="0" y="521877"/>
                </a:lnTo>
                <a:lnTo>
                  <a:pt x="562022" y="0"/>
                </a:lnTo>
                <a:close/>
              </a:path>
            </a:pathLst>
          </a:custGeom>
          <a:solidFill>
            <a:srgbClr val="FFC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/>
          <p:cNvSpPr/>
          <p:nvPr/>
        </p:nvSpPr>
        <p:spPr>
          <a:xfrm>
            <a:off x="2074168" y="3929178"/>
            <a:ext cx="1213253" cy="1166279"/>
          </a:xfrm>
          <a:custGeom>
            <a:avLst/>
            <a:gdLst>
              <a:gd name="connsiteX0" fmla="*/ 0 w 1213253"/>
              <a:gd name="connsiteY0" fmla="*/ 579863 h 1110661"/>
              <a:gd name="connsiteX1" fmla="*/ 615548 w 1213253"/>
              <a:gd name="connsiteY1" fmla="*/ 0 h 1110661"/>
              <a:gd name="connsiteX2" fmla="*/ 1213253 w 1213253"/>
              <a:gd name="connsiteY2" fmla="*/ 602165 h 1110661"/>
              <a:gd name="connsiteX3" fmla="*/ 695836 w 1213253"/>
              <a:gd name="connsiteY3" fmla="*/ 1110661 h 1110661"/>
              <a:gd name="connsiteX4" fmla="*/ 338997 w 1213253"/>
              <a:gd name="connsiteY4" fmla="*/ 785045 h 1110661"/>
              <a:gd name="connsiteX5" fmla="*/ 258709 w 1213253"/>
              <a:gd name="connsiteY5" fmla="*/ 865334 h 1110661"/>
              <a:gd name="connsiteX6" fmla="*/ 0 w 1213253"/>
              <a:gd name="connsiteY6" fmla="*/ 579863 h 1110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3253" h="1110661">
                <a:moveTo>
                  <a:pt x="0" y="579863"/>
                </a:moveTo>
                <a:lnTo>
                  <a:pt x="615548" y="0"/>
                </a:lnTo>
                <a:lnTo>
                  <a:pt x="1213253" y="602165"/>
                </a:lnTo>
                <a:lnTo>
                  <a:pt x="695836" y="1110661"/>
                </a:lnTo>
                <a:lnTo>
                  <a:pt x="338997" y="785045"/>
                </a:lnTo>
                <a:lnTo>
                  <a:pt x="258709" y="865334"/>
                </a:lnTo>
                <a:lnTo>
                  <a:pt x="0" y="579863"/>
                </a:lnTo>
                <a:close/>
              </a:path>
            </a:pathLst>
          </a:custGeom>
          <a:solidFill>
            <a:srgbClr val="FF0000">
              <a:alpha val="75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 14"/>
          <p:cNvSpPr/>
          <p:nvPr/>
        </p:nvSpPr>
        <p:spPr>
          <a:xfrm>
            <a:off x="3048623" y="2698330"/>
            <a:ext cx="1476421" cy="1456678"/>
          </a:xfrm>
          <a:custGeom>
            <a:avLst/>
            <a:gdLst>
              <a:gd name="connsiteX0" fmla="*/ 874255 w 1476421"/>
              <a:gd name="connsiteY0" fmla="*/ 0 h 1387212"/>
              <a:gd name="connsiteX1" fmla="*/ 1476421 w 1476421"/>
              <a:gd name="connsiteY1" fmla="*/ 566482 h 1387212"/>
              <a:gd name="connsiteX2" fmla="*/ 669073 w 1476421"/>
              <a:gd name="connsiteY2" fmla="*/ 1364910 h 1387212"/>
              <a:gd name="connsiteX3" fmla="*/ 588784 w 1476421"/>
              <a:gd name="connsiteY3" fmla="*/ 1387212 h 1387212"/>
              <a:gd name="connsiteX4" fmla="*/ 8921 w 1476421"/>
              <a:gd name="connsiteY4" fmla="*/ 918861 h 1387212"/>
              <a:gd name="connsiteX5" fmla="*/ 0 w 1476421"/>
              <a:gd name="connsiteY5" fmla="*/ 843033 h 1387212"/>
              <a:gd name="connsiteX6" fmla="*/ 874255 w 1476421"/>
              <a:gd name="connsiteY6" fmla="*/ 0 h 138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6421" h="1387212">
                <a:moveTo>
                  <a:pt x="874255" y="0"/>
                </a:moveTo>
                <a:lnTo>
                  <a:pt x="1476421" y="566482"/>
                </a:lnTo>
                <a:lnTo>
                  <a:pt x="669073" y="1364910"/>
                </a:lnTo>
                <a:lnTo>
                  <a:pt x="588784" y="1387212"/>
                </a:lnTo>
                <a:lnTo>
                  <a:pt x="8921" y="918861"/>
                </a:lnTo>
                <a:lnTo>
                  <a:pt x="0" y="843033"/>
                </a:lnTo>
                <a:lnTo>
                  <a:pt x="874255" y="0"/>
                </a:lnTo>
                <a:close/>
              </a:path>
            </a:pathLst>
          </a:custGeom>
          <a:solidFill>
            <a:srgbClr val="FF0000">
              <a:alpha val="75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" name="Groupe 15"/>
          <p:cNvGrpSpPr/>
          <p:nvPr/>
        </p:nvGrpSpPr>
        <p:grpSpPr>
          <a:xfrm>
            <a:off x="977008" y="2653709"/>
            <a:ext cx="3962400" cy="2876666"/>
            <a:chOff x="2486722" y="2018371"/>
            <a:chExt cx="3962400" cy="2739483"/>
          </a:xfrm>
          <a:solidFill>
            <a:srgbClr val="FFFF00">
              <a:alpha val="50000"/>
            </a:srgbClr>
          </a:solidFill>
        </p:grpSpPr>
        <p:sp>
          <p:nvSpPr>
            <p:cNvPr id="17" name="Forme libre 16"/>
            <p:cNvSpPr/>
            <p:nvPr/>
          </p:nvSpPr>
          <p:spPr>
            <a:xfrm>
              <a:off x="3598127" y="2018371"/>
              <a:ext cx="2850995" cy="1724722"/>
            </a:xfrm>
            <a:custGeom>
              <a:avLst/>
              <a:gdLst>
                <a:gd name="connsiteX0" fmla="*/ 2784088 w 2850995"/>
                <a:gd name="connsiteY0" fmla="*/ 245327 h 1724722"/>
                <a:gd name="connsiteX1" fmla="*/ 2850995 w 2850995"/>
                <a:gd name="connsiteY1" fmla="*/ 304800 h 1724722"/>
                <a:gd name="connsiteX2" fmla="*/ 1434790 w 2850995"/>
                <a:gd name="connsiteY2" fmla="*/ 1687551 h 1724722"/>
                <a:gd name="connsiteX3" fmla="*/ 1379034 w 2850995"/>
                <a:gd name="connsiteY3" fmla="*/ 1639229 h 1724722"/>
                <a:gd name="connsiteX4" fmla="*/ 1412488 w 2850995"/>
                <a:gd name="connsiteY4" fmla="*/ 1590907 h 1724722"/>
                <a:gd name="connsiteX5" fmla="*/ 1401336 w 2850995"/>
                <a:gd name="connsiteY5" fmla="*/ 1550019 h 1724722"/>
                <a:gd name="connsiteX6" fmla="*/ 832624 w 2850995"/>
                <a:gd name="connsiteY6" fmla="*/ 1059366 h 1724722"/>
                <a:gd name="connsiteX7" fmla="*/ 739697 w 2850995"/>
                <a:gd name="connsiteY7" fmla="*/ 1059366 h 1724722"/>
                <a:gd name="connsiteX8" fmla="*/ 52039 w 2850995"/>
                <a:gd name="connsiteY8" fmla="*/ 1724722 h 1724722"/>
                <a:gd name="connsiteX9" fmla="*/ 0 w 2850995"/>
                <a:gd name="connsiteY9" fmla="*/ 1665249 h 1724722"/>
                <a:gd name="connsiteX10" fmla="*/ 1758175 w 2850995"/>
                <a:gd name="connsiteY10" fmla="*/ 0 h 1724722"/>
                <a:gd name="connsiteX11" fmla="*/ 1817649 w 2850995"/>
                <a:gd name="connsiteY11" fmla="*/ 55756 h 1724722"/>
                <a:gd name="connsiteX12" fmla="*/ 951571 w 2850995"/>
                <a:gd name="connsiteY12" fmla="*/ 903249 h 1724722"/>
                <a:gd name="connsiteX13" fmla="*/ 966439 w 2850995"/>
                <a:gd name="connsiteY13" fmla="*/ 944136 h 1724722"/>
                <a:gd name="connsiteX14" fmla="*/ 1538868 w 2850995"/>
                <a:gd name="connsiteY14" fmla="*/ 1423639 h 1724722"/>
                <a:gd name="connsiteX15" fmla="*/ 1616927 w 2850995"/>
                <a:gd name="connsiteY15" fmla="*/ 1393902 h 1724722"/>
                <a:gd name="connsiteX16" fmla="*/ 2784088 w 2850995"/>
                <a:gd name="connsiteY16" fmla="*/ 245327 h 1724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0995" h="1724722">
                  <a:moveTo>
                    <a:pt x="2784088" y="245327"/>
                  </a:moveTo>
                  <a:lnTo>
                    <a:pt x="2850995" y="304800"/>
                  </a:lnTo>
                  <a:lnTo>
                    <a:pt x="1434790" y="1687551"/>
                  </a:lnTo>
                  <a:lnTo>
                    <a:pt x="1379034" y="1639229"/>
                  </a:lnTo>
                  <a:lnTo>
                    <a:pt x="1412488" y="1590907"/>
                  </a:lnTo>
                  <a:lnTo>
                    <a:pt x="1401336" y="1550019"/>
                  </a:lnTo>
                  <a:lnTo>
                    <a:pt x="832624" y="1059366"/>
                  </a:lnTo>
                  <a:lnTo>
                    <a:pt x="739697" y="1059366"/>
                  </a:lnTo>
                  <a:lnTo>
                    <a:pt x="52039" y="1724722"/>
                  </a:lnTo>
                  <a:lnTo>
                    <a:pt x="0" y="1665249"/>
                  </a:lnTo>
                  <a:lnTo>
                    <a:pt x="1758175" y="0"/>
                  </a:lnTo>
                  <a:lnTo>
                    <a:pt x="1817649" y="55756"/>
                  </a:lnTo>
                  <a:lnTo>
                    <a:pt x="951571" y="903249"/>
                  </a:lnTo>
                  <a:lnTo>
                    <a:pt x="966439" y="944136"/>
                  </a:lnTo>
                  <a:lnTo>
                    <a:pt x="1538868" y="1423639"/>
                  </a:lnTo>
                  <a:lnTo>
                    <a:pt x="1616927" y="1393902"/>
                  </a:lnTo>
                  <a:lnTo>
                    <a:pt x="2784088" y="24532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2486722" y="3683620"/>
              <a:ext cx="1163444" cy="1074234"/>
            </a:xfrm>
            <a:custGeom>
              <a:avLst/>
              <a:gdLst>
                <a:gd name="connsiteX0" fmla="*/ 1118839 w 1163444"/>
                <a:gd name="connsiteY0" fmla="*/ 0 h 1074234"/>
                <a:gd name="connsiteX1" fmla="*/ 1163444 w 1163444"/>
                <a:gd name="connsiteY1" fmla="*/ 63190 h 1074234"/>
                <a:gd name="connsiteX2" fmla="*/ 55756 w 1163444"/>
                <a:gd name="connsiteY2" fmla="*/ 1074234 h 1074234"/>
                <a:gd name="connsiteX3" fmla="*/ 0 w 1163444"/>
                <a:gd name="connsiteY3" fmla="*/ 1025912 h 1074234"/>
                <a:gd name="connsiteX4" fmla="*/ 1118839 w 1163444"/>
                <a:gd name="connsiteY4" fmla="*/ 0 h 1074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3444" h="1074234">
                  <a:moveTo>
                    <a:pt x="1118839" y="0"/>
                  </a:moveTo>
                  <a:lnTo>
                    <a:pt x="1163444" y="63190"/>
                  </a:lnTo>
                  <a:lnTo>
                    <a:pt x="55756" y="1074234"/>
                  </a:lnTo>
                  <a:lnTo>
                    <a:pt x="0" y="1025912"/>
                  </a:lnTo>
                  <a:lnTo>
                    <a:pt x="111883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llipse 18"/>
          <p:cNvSpPr/>
          <p:nvPr/>
        </p:nvSpPr>
        <p:spPr>
          <a:xfrm>
            <a:off x="3309047" y="3904838"/>
            <a:ext cx="178976" cy="187938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2320147" y="4239482"/>
            <a:ext cx="785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École primaire</a:t>
            </a:r>
          </a:p>
          <a:p>
            <a:r>
              <a:rPr lang="fr-FR" sz="800" dirty="0">
                <a:solidFill>
                  <a:schemeClr val="bg1"/>
                </a:solidFill>
              </a:rPr>
              <a:t>Paul Bert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566343" y="2989682"/>
            <a:ext cx="886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École maternelle</a:t>
            </a:r>
          </a:p>
          <a:p>
            <a:r>
              <a:rPr lang="fr-FR" sz="800" dirty="0">
                <a:solidFill>
                  <a:schemeClr val="bg1"/>
                </a:solidFill>
              </a:rPr>
              <a:t>Louis Figuier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134295" y="3367694"/>
            <a:ext cx="785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École primaire</a:t>
            </a:r>
          </a:p>
          <a:p>
            <a:r>
              <a:rPr lang="fr-FR" sz="800" dirty="0">
                <a:solidFill>
                  <a:schemeClr val="bg1"/>
                </a:solidFill>
              </a:rPr>
              <a:t>Victor Hugo</a:t>
            </a:r>
          </a:p>
        </p:txBody>
      </p:sp>
      <p:pic>
        <p:nvPicPr>
          <p:cNvPr id="26" name="Picture 4" descr="http://www.taximedical.fr/thumbnail-72-72/logo-train1-e481488-e50319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344" y="2218062"/>
            <a:ext cx="351016" cy="36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Afficher l'image d'origin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4" r="11067" b="2979"/>
          <a:stretch/>
        </p:blipFill>
        <p:spPr bwMode="auto">
          <a:xfrm>
            <a:off x="1719338" y="2569078"/>
            <a:ext cx="308457" cy="30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Ellipse 29"/>
          <p:cNvSpPr/>
          <p:nvPr/>
        </p:nvSpPr>
        <p:spPr>
          <a:xfrm>
            <a:off x="3398536" y="4020151"/>
            <a:ext cx="104895" cy="110148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3053492" y="3601656"/>
            <a:ext cx="104895" cy="110148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1678219" y="4766285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Crèche</a:t>
            </a:r>
          </a:p>
          <a:p>
            <a:r>
              <a:rPr lang="fr-FR" sz="800" dirty="0">
                <a:solidFill>
                  <a:schemeClr val="bg1"/>
                </a:solidFill>
              </a:rPr>
              <a:t>Edelweiss</a:t>
            </a:r>
          </a:p>
        </p:txBody>
      </p:sp>
      <p:sp>
        <p:nvSpPr>
          <p:cNvPr id="33" name="Forme libre 32"/>
          <p:cNvSpPr/>
          <p:nvPr/>
        </p:nvSpPr>
        <p:spPr>
          <a:xfrm>
            <a:off x="2750424" y="4309881"/>
            <a:ext cx="789506" cy="819674"/>
          </a:xfrm>
          <a:custGeom>
            <a:avLst/>
            <a:gdLst>
              <a:gd name="connsiteX0" fmla="*/ 740441 w 789506"/>
              <a:gd name="connsiteY0" fmla="*/ 0 h 780585"/>
              <a:gd name="connsiteX1" fmla="*/ 789506 w 789506"/>
              <a:gd name="connsiteY1" fmla="*/ 44605 h 780585"/>
              <a:gd name="connsiteX2" fmla="*/ 53526 w 789506"/>
              <a:gd name="connsiteY2" fmla="*/ 780585 h 780585"/>
              <a:gd name="connsiteX3" fmla="*/ 0 w 789506"/>
              <a:gd name="connsiteY3" fmla="*/ 740441 h 780585"/>
              <a:gd name="connsiteX4" fmla="*/ 740441 w 789506"/>
              <a:gd name="connsiteY4" fmla="*/ 0 h 78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9506" h="780585">
                <a:moveTo>
                  <a:pt x="740441" y="0"/>
                </a:moveTo>
                <a:lnTo>
                  <a:pt x="789506" y="44605"/>
                </a:lnTo>
                <a:lnTo>
                  <a:pt x="53526" y="780585"/>
                </a:lnTo>
                <a:lnTo>
                  <a:pt x="0" y="740441"/>
                </a:lnTo>
                <a:lnTo>
                  <a:pt x="740441" y="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orme libre 35"/>
          <p:cNvSpPr/>
          <p:nvPr/>
        </p:nvSpPr>
        <p:spPr>
          <a:xfrm>
            <a:off x="520968" y="1152822"/>
            <a:ext cx="4548249" cy="4676248"/>
          </a:xfrm>
          <a:custGeom>
            <a:avLst/>
            <a:gdLst>
              <a:gd name="connsiteX0" fmla="*/ 4013859 w 4548249"/>
              <a:gd name="connsiteY0" fmla="*/ 106878 h 4453246"/>
              <a:gd name="connsiteX1" fmla="*/ 4465122 w 4548249"/>
              <a:gd name="connsiteY1" fmla="*/ 498763 h 4453246"/>
              <a:gd name="connsiteX2" fmla="*/ 4548249 w 4548249"/>
              <a:gd name="connsiteY2" fmla="*/ 3681350 h 4453246"/>
              <a:gd name="connsiteX3" fmla="*/ 4096987 w 4548249"/>
              <a:gd name="connsiteY3" fmla="*/ 4120737 h 4453246"/>
              <a:gd name="connsiteX4" fmla="*/ 890649 w 4548249"/>
              <a:gd name="connsiteY4" fmla="*/ 4453246 h 4453246"/>
              <a:gd name="connsiteX5" fmla="*/ 0 w 4548249"/>
              <a:gd name="connsiteY5" fmla="*/ 3657600 h 4453246"/>
              <a:gd name="connsiteX6" fmla="*/ 3752602 w 4548249"/>
              <a:gd name="connsiteY6" fmla="*/ 0 h 4453246"/>
              <a:gd name="connsiteX7" fmla="*/ 4013859 w 4548249"/>
              <a:gd name="connsiteY7" fmla="*/ 106878 h 4453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48249" h="4453246">
                <a:moveTo>
                  <a:pt x="4013859" y="106878"/>
                </a:moveTo>
                <a:lnTo>
                  <a:pt x="4465122" y="498763"/>
                </a:lnTo>
                <a:lnTo>
                  <a:pt x="4548249" y="3681350"/>
                </a:lnTo>
                <a:lnTo>
                  <a:pt x="4096987" y="4120737"/>
                </a:lnTo>
                <a:lnTo>
                  <a:pt x="890649" y="4453246"/>
                </a:lnTo>
                <a:lnTo>
                  <a:pt x="0" y="3657600"/>
                </a:lnTo>
                <a:lnTo>
                  <a:pt x="3752602" y="0"/>
                </a:lnTo>
                <a:lnTo>
                  <a:pt x="4013859" y="106878"/>
                </a:lnTo>
                <a:close/>
              </a:path>
            </a:pathLst>
          </a:custGeom>
          <a:noFill/>
          <a:ln w="635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 rot="2400690">
            <a:off x="2793907" y="3722704"/>
            <a:ext cx="1019454" cy="325449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Picture 2" descr="http://upload.wikimedia.org/wikipedia/commons/thumb/1/14/France_road_sign_B52.svg/1119px-France_road_sign_B52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89496"/>
            <a:ext cx="1008469" cy="96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876345" y="1234476"/>
            <a:ext cx="32594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Orientations proposées :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Affirmer le lien piéton entre la place </a:t>
            </a:r>
            <a:r>
              <a:rPr lang="fr-FR" sz="1600" dirty="0"/>
              <a:t>C</a:t>
            </a:r>
            <a:r>
              <a:rPr lang="fr-FR" sz="1600" dirty="0" smtClean="0"/>
              <a:t>arnot et la gare par la rue des Aiguerelles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« Sanctuariser » les espaces publics aux abords des écoles et de la crèche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Végétaliser les rues en réutilisant les places de stationnement déjà supprimées en application du plan Vigipirate</a:t>
            </a:r>
          </a:p>
          <a:p>
            <a:pPr marL="285750" indent="-285750">
              <a:buFontTx/>
              <a:buChar char="-"/>
            </a:pPr>
            <a:endParaRPr lang="fr-FR" sz="1600" dirty="0"/>
          </a:p>
        </p:txBody>
      </p:sp>
      <p:sp>
        <p:nvSpPr>
          <p:cNvPr id="39" name="Ellipse 38"/>
          <p:cNvSpPr/>
          <p:nvPr/>
        </p:nvSpPr>
        <p:spPr>
          <a:xfrm>
            <a:off x="2175505" y="4252138"/>
            <a:ext cx="104895" cy="110148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3320900" y="4500053"/>
            <a:ext cx="104895" cy="110148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/>
        </p:nvSpPr>
        <p:spPr>
          <a:xfrm>
            <a:off x="4291018" y="3500283"/>
            <a:ext cx="104895" cy="110148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>
            <a:off x="1709589" y="4711211"/>
            <a:ext cx="104895" cy="110148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/>
          <p:cNvSpPr/>
          <p:nvPr/>
        </p:nvSpPr>
        <p:spPr>
          <a:xfrm>
            <a:off x="4184174" y="3624860"/>
            <a:ext cx="104895" cy="110148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3"/>
          <p:cNvCxnSpPr/>
          <p:nvPr/>
        </p:nvCxnSpPr>
        <p:spPr>
          <a:xfrm>
            <a:off x="2088413" y="2989682"/>
            <a:ext cx="2850995" cy="2398810"/>
          </a:xfrm>
          <a:prstGeom prst="line">
            <a:avLst/>
          </a:prstGeom>
          <a:ln w="63500" cap="rnd">
            <a:solidFill>
              <a:srgbClr val="FFFF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796136" y="4422222"/>
            <a:ext cx="3347864" cy="2235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/>
          <p:cNvSpPr txBox="1"/>
          <p:nvPr/>
        </p:nvSpPr>
        <p:spPr>
          <a:xfrm>
            <a:off x="6558482" y="4155008"/>
            <a:ext cx="24924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00B050"/>
                </a:solidFill>
              </a:rPr>
              <a:t>Les avis recueillis sont favorables aux orientations proposées.</a:t>
            </a:r>
          </a:p>
          <a:p>
            <a:r>
              <a:rPr lang="fr-FR" b="1" i="1" dirty="0">
                <a:solidFill>
                  <a:srgbClr val="00B050"/>
                </a:solidFill>
              </a:rPr>
              <a:t>L</a:t>
            </a:r>
            <a:r>
              <a:rPr lang="fr-FR" b="1" i="1" dirty="0" smtClean="0">
                <a:solidFill>
                  <a:srgbClr val="00B050"/>
                </a:solidFill>
              </a:rPr>
              <a:t>a végétalisation des abords des écoles fait l’objet de propositions précises qui seront étudiées en phase de conception définitive</a:t>
            </a:r>
            <a:endParaRPr lang="fr-FR" b="1" i="1" dirty="0">
              <a:solidFill>
                <a:srgbClr val="00B050"/>
              </a:solidFill>
            </a:endParaRPr>
          </a:p>
        </p:txBody>
      </p:sp>
      <p:pic>
        <p:nvPicPr>
          <p:cNvPr id="40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345" y="4163735"/>
            <a:ext cx="640608" cy="64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61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008" y="11416"/>
            <a:ext cx="8694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Rue des Aiguerelles : principes d’aménagement proposés</a:t>
            </a:r>
            <a:endParaRPr lang="fr-FR" sz="28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53" y="3966687"/>
            <a:ext cx="4469176" cy="256486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280" y="839522"/>
            <a:ext cx="6772891" cy="3886972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213973" y="1104868"/>
            <a:ext cx="2487743" cy="25545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La partie centrale de la rue située entre la rue Farges et la rue Général Riu serait piétonnisée et végétalisée (dans la mesure du possible).</a:t>
            </a:r>
          </a:p>
          <a:p>
            <a:r>
              <a:rPr lang="fr-FR" sz="1600" dirty="0" smtClean="0"/>
              <a:t>Les barrières et potelets seraient </a:t>
            </a:r>
            <a:r>
              <a:rPr lang="fr-FR" sz="1600" dirty="0" smtClean="0"/>
              <a:t>supprimés </a:t>
            </a:r>
            <a:r>
              <a:rPr lang="fr-FR" sz="1600" dirty="0" smtClean="0"/>
              <a:t>au profit d’un aménagement de type placette</a:t>
            </a:r>
          </a:p>
        </p:txBody>
      </p:sp>
      <p:pic>
        <p:nvPicPr>
          <p:cNvPr id="6" name="Picture 2" descr="http://upload.wikimedia.org/wikipedia/commons/thumb/1/14/France_road_sign_B52.svg/1119px-France_road_sign_B52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019" y="5475678"/>
            <a:ext cx="1139995" cy="104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618151" y="6193000"/>
            <a:ext cx="1070678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Etat actuel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082864" y="839522"/>
            <a:ext cx="979307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Etat futur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220072" y="4839476"/>
            <a:ext cx="384209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/>
              <a:t>La faisabilité des plantations </a:t>
            </a:r>
            <a:r>
              <a:rPr lang="fr-FR" sz="1400" dirty="0"/>
              <a:t>est en cours </a:t>
            </a:r>
            <a:r>
              <a:rPr lang="fr-FR" sz="1400" dirty="0" smtClean="0"/>
              <a:t>de vérification en fonction de la position des réseaux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8941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roubieu\NR\Espace Public\Quartiers\Centre\Sud Gare\Aiguerelles\Perspective rue des Aiguerelles cop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31808" cy="526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79512" y="199091"/>
            <a:ext cx="7488832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L</a:t>
            </a:r>
            <a:r>
              <a:rPr lang="fr-FR" sz="1600" dirty="0" smtClean="0"/>
              <a:t>es autres parties de la rue des Aiguerelles (côté rue des Deux Ponts et côté place Carnot) seraient maintenues ouvertes à la circulation automobile pour permettre la desserte riveraine et l’accès aux garages existants.</a:t>
            </a:r>
          </a:p>
          <a:p>
            <a:r>
              <a:rPr lang="fr-FR" sz="1600" dirty="0" smtClean="0"/>
              <a:t>L’offre de stationnement serait inchangée.</a:t>
            </a:r>
          </a:p>
        </p:txBody>
      </p:sp>
      <p:pic>
        <p:nvPicPr>
          <p:cNvPr id="8" name="Picture 2" descr="http://upload.wikimedia.org/wikipedia/commons/thumb/1/14/France_road_sign_B52.svg/1119px-France_road_sign_B52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105" y="199091"/>
            <a:ext cx="117696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17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79620" y="93390"/>
            <a:ext cx="8604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R</a:t>
            </a:r>
            <a:r>
              <a:rPr lang="fr-FR" sz="2800" b="1" dirty="0" smtClean="0"/>
              <a:t>ue Henri René</a:t>
            </a:r>
            <a:endParaRPr lang="fr-FR" sz="2800" dirty="0" smtClean="0"/>
          </a:p>
        </p:txBody>
      </p:sp>
      <p:sp>
        <p:nvSpPr>
          <p:cNvPr id="22" name="Ellipse 21"/>
          <p:cNvSpPr/>
          <p:nvPr/>
        </p:nvSpPr>
        <p:spPr>
          <a:xfrm>
            <a:off x="60621" y="89496"/>
            <a:ext cx="541509" cy="541509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3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34" t="6709" r="49959" b="44241"/>
          <a:stretch/>
        </p:blipFill>
        <p:spPr>
          <a:xfrm>
            <a:off x="145379" y="745831"/>
            <a:ext cx="2870752" cy="5878415"/>
          </a:xfrm>
          <a:prstGeom prst="rect">
            <a:avLst/>
          </a:prstGeom>
        </p:spPr>
      </p:pic>
      <p:cxnSp>
        <p:nvCxnSpPr>
          <p:cNvPr id="7" name="Connecteur droit avec flèche 6"/>
          <p:cNvCxnSpPr>
            <a:endCxn id="29" idx="1"/>
          </p:cNvCxnSpPr>
          <p:nvPr/>
        </p:nvCxnSpPr>
        <p:spPr>
          <a:xfrm>
            <a:off x="426637" y="1467062"/>
            <a:ext cx="969830" cy="1223595"/>
          </a:xfrm>
          <a:prstGeom prst="straightConnector1">
            <a:avLst/>
          </a:prstGeom>
          <a:ln w="635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1657546" y="3410127"/>
            <a:ext cx="84972" cy="2160240"/>
          </a:xfrm>
          <a:prstGeom prst="straightConnector1">
            <a:avLst/>
          </a:prstGeom>
          <a:ln w="635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1530298" y="1897959"/>
            <a:ext cx="495672" cy="860124"/>
          </a:xfrm>
          <a:prstGeom prst="straightConnector1">
            <a:avLst/>
          </a:prstGeom>
          <a:ln w="635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3827482" y="751820"/>
            <a:ext cx="4992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00B050"/>
                </a:solidFill>
              </a:rPr>
              <a:t>Des demandes exprimées pour diminuer le trafic en amont de la rue Henri René</a:t>
            </a:r>
            <a:endParaRPr lang="fr-FR" b="1" i="1" dirty="0">
              <a:solidFill>
                <a:srgbClr val="00B050"/>
              </a:solidFill>
            </a:endParaRPr>
          </a:p>
        </p:txBody>
      </p:sp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326" y="838908"/>
            <a:ext cx="472156" cy="47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ZoneTexte 42"/>
          <p:cNvSpPr txBox="1"/>
          <p:nvPr/>
        </p:nvSpPr>
        <p:spPr>
          <a:xfrm>
            <a:off x="3827482" y="3259359"/>
            <a:ext cx="41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00B050"/>
                </a:solidFill>
              </a:rPr>
              <a:t>Des demandes exprimées pour réduire les vitesses et mieux faire respecter la limitation existante à 30 km/h</a:t>
            </a:r>
            <a:endParaRPr lang="fr-FR" b="1" i="1" dirty="0">
              <a:solidFill>
                <a:srgbClr val="00B050"/>
              </a:solidFill>
            </a:endParaRPr>
          </a:p>
        </p:txBody>
      </p:sp>
      <p:pic>
        <p:nvPicPr>
          <p:cNvPr id="44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230" y="3261775"/>
            <a:ext cx="472156" cy="47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ZoneTexte 44"/>
          <p:cNvSpPr txBox="1"/>
          <p:nvPr/>
        </p:nvSpPr>
        <p:spPr>
          <a:xfrm rot="5176480">
            <a:off x="1272737" y="4351748"/>
            <a:ext cx="1151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Rue Henri René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 rot="3154984">
            <a:off x="443032" y="1791818"/>
            <a:ext cx="1099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Rue de Verdun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 rot="17940399">
            <a:off x="1051329" y="1966152"/>
            <a:ext cx="1340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Quai des Sauvages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1255847" y="6001327"/>
            <a:ext cx="973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Place Carnot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1748899" y="2103805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1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1534023" y="4435279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4" name="Ellipse 33"/>
          <p:cNvSpPr/>
          <p:nvPr/>
        </p:nvSpPr>
        <p:spPr>
          <a:xfrm>
            <a:off x="3440786" y="1542363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Ellipse 34"/>
          <p:cNvSpPr/>
          <p:nvPr/>
        </p:nvSpPr>
        <p:spPr>
          <a:xfrm>
            <a:off x="3405892" y="4366724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3795253" y="146706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Une modification du sens de circulation du Quai des </a:t>
            </a:r>
            <a:r>
              <a:rPr lang="fr-FR" dirty="0" smtClean="0"/>
              <a:t>Sauvages </a:t>
            </a:r>
            <a:r>
              <a:rPr lang="fr-FR" dirty="0"/>
              <a:t>est mise à </a:t>
            </a:r>
            <a:r>
              <a:rPr lang="fr-FR" dirty="0" smtClean="0"/>
              <a:t>l’étude.</a:t>
            </a:r>
          </a:p>
          <a:p>
            <a:r>
              <a:rPr lang="fr-FR" dirty="0" smtClean="0"/>
              <a:t>Les résultats en seront présentés lors de la prochaine réunion. 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3827482" y="428014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Pour casser les vitesses, il est proposé d’alterner le stationnement d’un </a:t>
            </a:r>
            <a:r>
              <a:rPr lang="fr-FR" dirty="0"/>
              <a:t>côté et de l’autre de la </a:t>
            </a:r>
            <a:r>
              <a:rPr lang="fr-FR" dirty="0" smtClean="0"/>
              <a:t>chaussée.</a:t>
            </a:r>
          </a:p>
          <a:p>
            <a:endParaRPr lang="fr-FR" dirty="0" smtClean="0"/>
          </a:p>
          <a:p>
            <a:r>
              <a:rPr lang="fr-FR" dirty="0" smtClean="0"/>
              <a:t>Il est également proposé d’organiser les intersections (rue Farges et rue Général Riu) avec priorité à droite.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680" y="3470793"/>
            <a:ext cx="814048" cy="81404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137" y="4799284"/>
            <a:ext cx="876231" cy="77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1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brightnessContrast bright="15000" contrast="5000"/>
                    </a14:imgEffect>
                  </a14:imgLayer>
                </a14:imgProps>
              </a:ext>
            </a:extLst>
          </a:blip>
          <a:srcRect t="-1" b="12487"/>
          <a:stretch/>
        </p:blipFill>
        <p:spPr>
          <a:xfrm>
            <a:off x="1" y="1467176"/>
            <a:ext cx="9144000" cy="5394238"/>
          </a:xfrm>
          <a:prstGeom prst="rect">
            <a:avLst/>
          </a:prstGeom>
        </p:spPr>
      </p:pic>
      <p:sp>
        <p:nvSpPr>
          <p:cNvPr id="31" name="Rectangle à coins arrondis 30"/>
          <p:cNvSpPr/>
          <p:nvPr/>
        </p:nvSpPr>
        <p:spPr>
          <a:xfrm>
            <a:off x="395536" y="836712"/>
            <a:ext cx="8568952" cy="129614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smtClean="0">
                <a:solidFill>
                  <a:schemeClr val="tx1"/>
                </a:solidFill>
              </a:rPr>
              <a:t>Il est proposé de réaffecter cette voie pour :</a:t>
            </a:r>
          </a:p>
          <a:p>
            <a:endParaRPr lang="fr-FR" sz="800" dirty="0" smtClean="0">
              <a:solidFill>
                <a:schemeClr val="tx1"/>
              </a:solidFill>
            </a:endParaRPr>
          </a:p>
          <a:p>
            <a:r>
              <a:rPr lang="fr-FR" dirty="0" smtClean="0">
                <a:solidFill>
                  <a:schemeClr val="tx1"/>
                </a:solidFill>
              </a:rPr>
              <a:t>       Créer une avancée de trottoir au niveau de la traversée piétonne</a:t>
            </a:r>
          </a:p>
          <a:p>
            <a:endParaRPr lang="fr-FR" sz="800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dirty="0" smtClean="0">
                <a:solidFill>
                  <a:schemeClr val="tx1"/>
                </a:solidFill>
              </a:rPr>
              <a:t>  </a:t>
            </a:r>
            <a:r>
              <a:rPr lang="fr-FR" dirty="0">
                <a:solidFill>
                  <a:schemeClr val="tx1"/>
                </a:solidFill>
              </a:rPr>
              <a:t>C</a:t>
            </a:r>
            <a:r>
              <a:rPr lang="fr-FR" dirty="0" smtClean="0">
                <a:solidFill>
                  <a:schemeClr val="tx1"/>
                </a:solidFill>
              </a:rPr>
              <a:t>réer 6 places de stationnement supplémentaires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3024490" y="4219967"/>
            <a:ext cx="1665845" cy="1187281"/>
          </a:xfrm>
          <a:custGeom>
            <a:avLst/>
            <a:gdLst>
              <a:gd name="connsiteX0" fmla="*/ 611746 w 1590541"/>
              <a:gd name="connsiteY0" fmla="*/ 1075386 h 1075386"/>
              <a:gd name="connsiteX1" fmla="*/ 0 w 1590541"/>
              <a:gd name="connsiteY1" fmla="*/ 0 h 1075386"/>
              <a:gd name="connsiteX2" fmla="*/ 141668 w 1590541"/>
              <a:gd name="connsiteY2" fmla="*/ 6440 h 1075386"/>
              <a:gd name="connsiteX3" fmla="*/ 1590541 w 1590541"/>
              <a:gd name="connsiteY3" fmla="*/ 1017431 h 1075386"/>
              <a:gd name="connsiteX4" fmla="*/ 611746 w 1590541"/>
              <a:gd name="connsiteY4" fmla="*/ 1075386 h 1075386"/>
              <a:gd name="connsiteX0" fmla="*/ 611746 w 1590541"/>
              <a:gd name="connsiteY0" fmla="*/ 1090462 h 1090462"/>
              <a:gd name="connsiteX1" fmla="*/ 0 w 1590541"/>
              <a:gd name="connsiteY1" fmla="*/ 15076 h 1090462"/>
              <a:gd name="connsiteX2" fmla="*/ 260002 w 1590541"/>
              <a:gd name="connsiteY2" fmla="*/ 0 h 1090462"/>
              <a:gd name="connsiteX3" fmla="*/ 1590541 w 1590541"/>
              <a:gd name="connsiteY3" fmla="*/ 1032507 h 1090462"/>
              <a:gd name="connsiteX4" fmla="*/ 611746 w 1590541"/>
              <a:gd name="connsiteY4" fmla="*/ 1090462 h 1090462"/>
              <a:gd name="connsiteX0" fmla="*/ 568716 w 1547511"/>
              <a:gd name="connsiteY0" fmla="*/ 1090462 h 1090462"/>
              <a:gd name="connsiteX1" fmla="*/ 0 w 1547511"/>
              <a:gd name="connsiteY1" fmla="*/ 15076 h 1090462"/>
              <a:gd name="connsiteX2" fmla="*/ 216972 w 1547511"/>
              <a:gd name="connsiteY2" fmla="*/ 0 h 1090462"/>
              <a:gd name="connsiteX3" fmla="*/ 1547511 w 1547511"/>
              <a:gd name="connsiteY3" fmla="*/ 1032507 h 1090462"/>
              <a:gd name="connsiteX4" fmla="*/ 568716 w 1547511"/>
              <a:gd name="connsiteY4" fmla="*/ 1090462 h 1090462"/>
              <a:gd name="connsiteX0" fmla="*/ 665535 w 1547511"/>
              <a:gd name="connsiteY0" fmla="*/ 1187281 h 1187281"/>
              <a:gd name="connsiteX1" fmla="*/ 0 w 1547511"/>
              <a:gd name="connsiteY1" fmla="*/ 15076 h 1187281"/>
              <a:gd name="connsiteX2" fmla="*/ 216972 w 1547511"/>
              <a:gd name="connsiteY2" fmla="*/ 0 h 1187281"/>
              <a:gd name="connsiteX3" fmla="*/ 1547511 w 1547511"/>
              <a:gd name="connsiteY3" fmla="*/ 1032507 h 1187281"/>
              <a:gd name="connsiteX4" fmla="*/ 665535 w 1547511"/>
              <a:gd name="connsiteY4" fmla="*/ 1187281 h 1187281"/>
              <a:gd name="connsiteX0" fmla="*/ 665535 w 1665845"/>
              <a:gd name="connsiteY0" fmla="*/ 1187281 h 1187281"/>
              <a:gd name="connsiteX1" fmla="*/ 0 w 1665845"/>
              <a:gd name="connsiteY1" fmla="*/ 15076 h 1187281"/>
              <a:gd name="connsiteX2" fmla="*/ 216972 w 1665845"/>
              <a:gd name="connsiteY2" fmla="*/ 0 h 1187281"/>
              <a:gd name="connsiteX3" fmla="*/ 1665845 w 1665845"/>
              <a:gd name="connsiteY3" fmla="*/ 1086296 h 1187281"/>
              <a:gd name="connsiteX4" fmla="*/ 665535 w 1665845"/>
              <a:gd name="connsiteY4" fmla="*/ 1187281 h 118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5845" h="1187281">
                <a:moveTo>
                  <a:pt x="665535" y="1187281"/>
                </a:moveTo>
                <a:lnTo>
                  <a:pt x="0" y="15076"/>
                </a:lnTo>
                <a:lnTo>
                  <a:pt x="216972" y="0"/>
                </a:lnTo>
                <a:lnTo>
                  <a:pt x="1665845" y="1086296"/>
                </a:lnTo>
                <a:lnTo>
                  <a:pt x="665535" y="1187281"/>
                </a:lnTo>
                <a:close/>
              </a:path>
            </a:pathLst>
          </a:cu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" y="9326"/>
            <a:ext cx="8604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R</a:t>
            </a:r>
            <a:r>
              <a:rPr lang="fr-FR" sz="2800" b="1" dirty="0" smtClean="0"/>
              <a:t>ue Henri René</a:t>
            </a:r>
            <a:endParaRPr lang="fr-FR" sz="2800" dirty="0" smtClean="0"/>
          </a:p>
        </p:txBody>
      </p:sp>
      <p:sp>
        <p:nvSpPr>
          <p:cNvPr id="9" name="ZoneTexte 8"/>
          <p:cNvSpPr txBox="1"/>
          <p:nvPr/>
        </p:nvSpPr>
        <p:spPr>
          <a:xfrm>
            <a:off x="3087206" y="74762"/>
            <a:ext cx="6056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00B050"/>
                </a:solidFill>
              </a:rPr>
              <a:t>Des demandes exprimées pour supprimer la seconde voie de circulation au niveau du carrefour à feux de la place Carnot</a:t>
            </a:r>
            <a:endParaRPr lang="fr-FR" b="1" i="1" dirty="0">
              <a:solidFill>
                <a:srgbClr val="00B050"/>
              </a:solidFill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192" y="135736"/>
            <a:ext cx="472156" cy="47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rme libre 5"/>
          <p:cNvSpPr/>
          <p:nvPr/>
        </p:nvSpPr>
        <p:spPr>
          <a:xfrm>
            <a:off x="2987824" y="4149080"/>
            <a:ext cx="258079" cy="84895"/>
          </a:xfrm>
          <a:custGeom>
            <a:avLst/>
            <a:gdLst>
              <a:gd name="connsiteX0" fmla="*/ 238350 w 238350"/>
              <a:gd name="connsiteY0" fmla="*/ 69339 h 73672"/>
              <a:gd name="connsiteX1" fmla="*/ 26002 w 238350"/>
              <a:gd name="connsiteY1" fmla="*/ 73672 h 73672"/>
              <a:gd name="connsiteX2" fmla="*/ 0 w 238350"/>
              <a:gd name="connsiteY2" fmla="*/ 4334 h 73672"/>
              <a:gd name="connsiteX3" fmla="*/ 164678 w 238350"/>
              <a:gd name="connsiteY3" fmla="*/ 0 h 73672"/>
              <a:gd name="connsiteX4" fmla="*/ 238350 w 238350"/>
              <a:gd name="connsiteY4" fmla="*/ 69339 h 7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350" h="73672">
                <a:moveTo>
                  <a:pt x="238350" y="69339"/>
                </a:moveTo>
                <a:lnTo>
                  <a:pt x="26002" y="73672"/>
                </a:lnTo>
                <a:lnTo>
                  <a:pt x="0" y="4334"/>
                </a:lnTo>
                <a:lnTo>
                  <a:pt x="164678" y="0"/>
                </a:lnTo>
                <a:lnTo>
                  <a:pt x="238350" y="6933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539550" y="1329056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Ellipse 13"/>
          <p:cNvSpPr/>
          <p:nvPr/>
        </p:nvSpPr>
        <p:spPr>
          <a:xfrm>
            <a:off x="539551" y="1714221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Ellipse 14"/>
          <p:cNvSpPr/>
          <p:nvPr/>
        </p:nvSpPr>
        <p:spPr>
          <a:xfrm>
            <a:off x="3243183" y="4040772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Ellipse 15"/>
          <p:cNvSpPr/>
          <p:nvPr/>
        </p:nvSpPr>
        <p:spPr>
          <a:xfrm>
            <a:off x="3733889" y="4566562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2916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Résultat de recherche d'images pour &quot;aménagement ruelle vert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703511" y="5515610"/>
            <a:ext cx="720080" cy="7200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/>
              <a:t>1</a:t>
            </a:r>
            <a:endParaRPr lang="fr-FR" sz="3600" dirty="0"/>
          </a:p>
        </p:txBody>
      </p:sp>
      <p:sp>
        <p:nvSpPr>
          <p:cNvPr id="10" name="Ellipse 9"/>
          <p:cNvSpPr/>
          <p:nvPr/>
        </p:nvSpPr>
        <p:spPr>
          <a:xfrm>
            <a:off x="4212907" y="5515610"/>
            <a:ext cx="720080" cy="7200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/>
              <a:t>2</a:t>
            </a:r>
          </a:p>
        </p:txBody>
      </p:sp>
      <p:sp>
        <p:nvSpPr>
          <p:cNvPr id="11" name="Ellipse 10"/>
          <p:cNvSpPr/>
          <p:nvPr/>
        </p:nvSpPr>
        <p:spPr>
          <a:xfrm>
            <a:off x="7799650" y="5517232"/>
            <a:ext cx="720080" cy="7200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Flèche droite 11"/>
          <p:cNvSpPr/>
          <p:nvPr/>
        </p:nvSpPr>
        <p:spPr>
          <a:xfrm>
            <a:off x="5179910" y="5445224"/>
            <a:ext cx="2448272" cy="86409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droite 12"/>
          <p:cNvSpPr/>
          <p:nvPr/>
        </p:nvSpPr>
        <p:spPr>
          <a:xfrm>
            <a:off x="1592965" y="5443602"/>
            <a:ext cx="2448272" cy="86409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88394" y="6212821"/>
            <a:ext cx="108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 octobre</a:t>
            </a:r>
            <a:endParaRPr lang="fr-FR" dirty="0"/>
          </a:p>
        </p:txBody>
      </p:sp>
      <p:cxnSp>
        <p:nvCxnSpPr>
          <p:cNvPr id="29" name="Connecteur en arc 28"/>
          <p:cNvCxnSpPr>
            <a:stCxn id="26" idx="1"/>
            <a:endCxn id="3" idx="0"/>
          </p:cNvCxnSpPr>
          <p:nvPr/>
        </p:nvCxnSpPr>
        <p:spPr>
          <a:xfrm rot="10800000" flipV="1">
            <a:off x="1063552" y="4970196"/>
            <a:ext cx="581927" cy="545414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2" name="Connecteur en arc 2051"/>
          <p:cNvCxnSpPr>
            <a:stCxn id="26" idx="3"/>
            <a:endCxn id="10" idx="0"/>
          </p:cNvCxnSpPr>
          <p:nvPr/>
        </p:nvCxnSpPr>
        <p:spPr>
          <a:xfrm>
            <a:off x="3975411" y="4970196"/>
            <a:ext cx="597536" cy="545414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4984458" y="4904349"/>
            <a:ext cx="2839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Etudes de faisabilité et chiffrage</a:t>
            </a:r>
            <a:endParaRPr lang="fr-FR" sz="1600" dirty="0"/>
          </a:p>
        </p:txBody>
      </p:sp>
      <p:cxnSp>
        <p:nvCxnSpPr>
          <p:cNvPr id="2058" name="Connecteur en arc 2057"/>
          <p:cNvCxnSpPr>
            <a:stCxn id="10" idx="0"/>
            <a:endCxn id="44" idx="1"/>
          </p:cNvCxnSpPr>
          <p:nvPr/>
        </p:nvCxnSpPr>
        <p:spPr>
          <a:xfrm rot="5400000" flipH="1" flipV="1">
            <a:off x="4557710" y="5088863"/>
            <a:ext cx="441984" cy="411511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0" name="Connecteur en arc 2059"/>
          <p:cNvCxnSpPr>
            <a:stCxn id="44" idx="3"/>
            <a:endCxn id="11" idx="0"/>
          </p:cNvCxnSpPr>
          <p:nvPr/>
        </p:nvCxnSpPr>
        <p:spPr>
          <a:xfrm>
            <a:off x="7823633" y="5073626"/>
            <a:ext cx="336057" cy="443606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4" name="AutoShape 4" descr="https://pbs.twimg.com/media/CvItG_5WIAAm4Si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1645478" y="4800919"/>
            <a:ext cx="23299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Recueil des contributions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0" y="-947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Synthèse des contributions</a:t>
            </a:r>
            <a:endParaRPr lang="fr-FR" sz="2800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962132" y="614660"/>
            <a:ext cx="7858339" cy="584775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Les contributions ont été adressées</a:t>
            </a:r>
            <a:r>
              <a:rPr lang="fr-FR" sz="1600" dirty="0"/>
              <a:t> </a:t>
            </a:r>
            <a:r>
              <a:rPr lang="fr-FR" sz="1600" dirty="0" smtClean="0"/>
              <a:t>au conseil de quartier centre avant transmission au cabinet de M. le Maire</a:t>
            </a:r>
          </a:p>
        </p:txBody>
      </p:sp>
      <p:sp>
        <p:nvSpPr>
          <p:cNvPr id="6" name="Ellipse 5"/>
          <p:cNvSpPr/>
          <p:nvPr/>
        </p:nvSpPr>
        <p:spPr>
          <a:xfrm>
            <a:off x="1248775" y="4544942"/>
            <a:ext cx="3123337" cy="8505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AutoShape 2" descr="Résultat de recherche d'images pour &quot;picto écrire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43" y="614660"/>
            <a:ext cx="673814" cy="547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oneTexte 27"/>
          <p:cNvSpPr txBox="1"/>
          <p:nvPr/>
        </p:nvSpPr>
        <p:spPr>
          <a:xfrm>
            <a:off x="4004061" y="6296944"/>
            <a:ext cx="1107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10 janvier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32897" y="1636111"/>
            <a:ext cx="868757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/>
              <a:t>28 </a:t>
            </a:r>
            <a:r>
              <a:rPr lang="fr-FR" sz="1600" dirty="0"/>
              <a:t>contributions </a:t>
            </a:r>
            <a:r>
              <a:rPr lang="fr-FR" sz="1600" dirty="0" smtClean="0"/>
              <a:t>ont été réceptionnées</a:t>
            </a:r>
          </a:p>
          <a:p>
            <a:r>
              <a:rPr lang="fr-FR" sz="1600" dirty="0"/>
              <a:t>d</a:t>
            </a:r>
            <a:r>
              <a:rPr lang="fr-FR" sz="1600" dirty="0" smtClean="0"/>
              <a:t>ont 1 contribution d’un collectif d’habitants et 1 contribution d’un collectif de commerçants</a:t>
            </a:r>
          </a:p>
          <a:p>
            <a:endParaRPr lang="fr-FR" sz="1600" dirty="0" smtClean="0"/>
          </a:p>
          <a:p>
            <a:r>
              <a:rPr lang="fr-FR" sz="1600" dirty="0" smtClean="0"/>
              <a:t>Principaux enseignements </a:t>
            </a:r>
            <a:r>
              <a:rPr lang="fr-FR" sz="1600" dirty="0" smtClean="0"/>
              <a:t>:</a:t>
            </a:r>
            <a:endParaRPr lang="fr-FR" sz="1600" dirty="0" smtClean="0"/>
          </a:p>
          <a:p>
            <a:pPr marL="285750" indent="-285750">
              <a:buFontTx/>
              <a:buChar char="-"/>
            </a:pPr>
            <a:r>
              <a:rPr lang="fr-FR" sz="1600" dirty="0"/>
              <a:t>u</a:t>
            </a:r>
            <a:r>
              <a:rPr lang="fr-FR" sz="1600" dirty="0" smtClean="0"/>
              <a:t>ne adhésion aux principaux objectifs présentés lors de la première réunion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des propositions concrètes et argumentées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une volonté d’apaiser la circulation dans le quartier tout en favorisant l’animation de la place Carnot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des préoccupations liées à la gestion des espaces aux abords immédiats de la gare Saint-Roch (stationnement gênant, saleté, bruit, incivilités, etc.)</a:t>
            </a:r>
            <a:endParaRPr lang="fr-FR" dirty="0" smtClean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171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596600" y="77321"/>
            <a:ext cx="8555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R</a:t>
            </a:r>
            <a:r>
              <a:rPr lang="fr-FR" sz="2800" b="1" dirty="0" smtClean="0"/>
              <a:t>ue des Deux Ponts :</a:t>
            </a:r>
          </a:p>
          <a:p>
            <a:r>
              <a:rPr lang="fr-FR" sz="2800" b="1" dirty="0" smtClean="0"/>
              <a:t>principes d’aménagement proposés</a:t>
            </a:r>
            <a:endParaRPr lang="fr-FR" sz="2800" dirty="0"/>
          </a:p>
        </p:txBody>
      </p:sp>
      <p:sp>
        <p:nvSpPr>
          <p:cNvPr id="18" name="Ellipse 17"/>
          <p:cNvSpPr/>
          <p:nvPr/>
        </p:nvSpPr>
        <p:spPr>
          <a:xfrm>
            <a:off x="60621" y="89496"/>
            <a:ext cx="541509" cy="541509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20000" contras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91" y="1949116"/>
            <a:ext cx="9144000" cy="4908884"/>
          </a:xfrm>
          <a:prstGeom prst="rect">
            <a:avLst/>
          </a:prstGeom>
        </p:spPr>
      </p:pic>
      <p:sp>
        <p:nvSpPr>
          <p:cNvPr id="6" name="Forme libre 5"/>
          <p:cNvSpPr/>
          <p:nvPr/>
        </p:nvSpPr>
        <p:spPr>
          <a:xfrm>
            <a:off x="13063" y="3540034"/>
            <a:ext cx="2338251" cy="3304903"/>
          </a:xfrm>
          <a:custGeom>
            <a:avLst/>
            <a:gdLst>
              <a:gd name="connsiteX0" fmla="*/ 0 w 2338251"/>
              <a:gd name="connsiteY0" fmla="*/ 1737360 h 3304903"/>
              <a:gd name="connsiteX1" fmla="*/ 0 w 2338251"/>
              <a:gd name="connsiteY1" fmla="*/ 3304903 h 3304903"/>
              <a:gd name="connsiteX2" fmla="*/ 561703 w 2338251"/>
              <a:gd name="connsiteY2" fmla="*/ 3291840 h 3304903"/>
              <a:gd name="connsiteX3" fmla="*/ 2338251 w 2338251"/>
              <a:gd name="connsiteY3" fmla="*/ 26126 h 3304903"/>
              <a:gd name="connsiteX4" fmla="*/ 2259874 w 2338251"/>
              <a:gd name="connsiteY4" fmla="*/ 0 h 3304903"/>
              <a:gd name="connsiteX5" fmla="*/ 0 w 2338251"/>
              <a:gd name="connsiteY5" fmla="*/ 1737360 h 3304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251" h="3304903">
                <a:moveTo>
                  <a:pt x="0" y="1737360"/>
                </a:moveTo>
                <a:lnTo>
                  <a:pt x="0" y="3304903"/>
                </a:lnTo>
                <a:lnTo>
                  <a:pt x="561703" y="3291840"/>
                </a:lnTo>
                <a:lnTo>
                  <a:pt x="2338251" y="26126"/>
                </a:lnTo>
                <a:lnTo>
                  <a:pt x="2259874" y="0"/>
                </a:lnTo>
                <a:lnTo>
                  <a:pt x="0" y="1737360"/>
                </a:lnTo>
                <a:close/>
              </a:path>
            </a:pathLst>
          </a:custGeom>
          <a:solidFill>
            <a:srgbClr val="3CA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2873829" y="4023360"/>
            <a:ext cx="1515291" cy="1332411"/>
          </a:xfrm>
          <a:custGeom>
            <a:avLst/>
            <a:gdLst>
              <a:gd name="connsiteX0" fmla="*/ 444137 w 1515291"/>
              <a:gd name="connsiteY0" fmla="*/ 13063 h 1332411"/>
              <a:gd name="connsiteX1" fmla="*/ 0 w 1515291"/>
              <a:gd name="connsiteY1" fmla="*/ 0 h 1332411"/>
              <a:gd name="connsiteX2" fmla="*/ 849085 w 1515291"/>
              <a:gd name="connsiteY2" fmla="*/ 1332411 h 1332411"/>
              <a:gd name="connsiteX3" fmla="*/ 1515291 w 1515291"/>
              <a:gd name="connsiteY3" fmla="*/ 836023 h 1332411"/>
              <a:gd name="connsiteX4" fmla="*/ 444137 w 1515291"/>
              <a:gd name="connsiteY4" fmla="*/ 13063 h 133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291" h="1332411">
                <a:moveTo>
                  <a:pt x="444137" y="13063"/>
                </a:moveTo>
                <a:lnTo>
                  <a:pt x="0" y="0"/>
                </a:lnTo>
                <a:lnTo>
                  <a:pt x="849085" y="1332411"/>
                </a:lnTo>
                <a:lnTo>
                  <a:pt x="1515291" y="836023"/>
                </a:lnTo>
                <a:lnTo>
                  <a:pt x="444137" y="1306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Cylindre 9"/>
          <p:cNvSpPr/>
          <p:nvPr/>
        </p:nvSpPr>
        <p:spPr>
          <a:xfrm>
            <a:off x="3059832" y="3861048"/>
            <a:ext cx="91778" cy="210735"/>
          </a:xfrm>
          <a:prstGeom prst="ca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Cylindre 10"/>
          <p:cNvSpPr/>
          <p:nvPr/>
        </p:nvSpPr>
        <p:spPr>
          <a:xfrm>
            <a:off x="3959931" y="4696811"/>
            <a:ext cx="216024" cy="496022"/>
          </a:xfrm>
          <a:prstGeom prst="ca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614913" y="1193740"/>
            <a:ext cx="6690037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Mieux protéger les accès privés contre le stationnement gênant</a:t>
            </a:r>
          </a:p>
          <a:p>
            <a:r>
              <a:rPr lang="fr-FR" dirty="0" smtClean="0"/>
              <a:t>Améliorer l’ambiance végétale en aménageant les parterres côté gare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246084" y="2911051"/>
            <a:ext cx="1872208" cy="34027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chemeClr val="tx1"/>
                </a:solidFill>
              </a:rPr>
              <a:t>Parterres à végétaliser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9" name="Connecteur droit 8"/>
          <p:cNvCxnSpPr>
            <a:stCxn id="12" idx="2"/>
          </p:cNvCxnSpPr>
          <p:nvPr/>
        </p:nvCxnSpPr>
        <p:spPr>
          <a:xfrm>
            <a:off x="1182188" y="3251329"/>
            <a:ext cx="0" cy="1825821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à coins arrondis 14"/>
          <p:cNvSpPr/>
          <p:nvPr/>
        </p:nvSpPr>
        <p:spPr>
          <a:xfrm>
            <a:off x="3287417" y="2349539"/>
            <a:ext cx="2148679" cy="32529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chemeClr val="tx1"/>
                </a:solidFill>
              </a:rPr>
              <a:t>Accès privés à protéger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16" name="Connecteur droit 15"/>
          <p:cNvCxnSpPr/>
          <p:nvPr/>
        </p:nvCxnSpPr>
        <p:spPr>
          <a:xfrm>
            <a:off x="3674125" y="2692527"/>
            <a:ext cx="0" cy="1888601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17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0" y="-1693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Des toilettes publiques gratuites seront implantées en 2018 au pied du pont de Sète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246084" y="2911051"/>
            <a:ext cx="1872208" cy="34027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chemeClr val="tx1"/>
                </a:solidFill>
              </a:rPr>
              <a:t>Parterres à végétaliser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9" name="Connecteur droit 8"/>
          <p:cNvCxnSpPr>
            <a:stCxn id="12" idx="2"/>
          </p:cNvCxnSpPr>
          <p:nvPr/>
        </p:nvCxnSpPr>
        <p:spPr>
          <a:xfrm>
            <a:off x="1182188" y="3251329"/>
            <a:ext cx="0" cy="1825821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à coins arrondis 14"/>
          <p:cNvSpPr/>
          <p:nvPr/>
        </p:nvSpPr>
        <p:spPr>
          <a:xfrm>
            <a:off x="3287417" y="2349539"/>
            <a:ext cx="2148679" cy="32529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chemeClr val="tx1"/>
                </a:solidFill>
              </a:rPr>
              <a:t>Accès privés à protéger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16" name="Connecteur droit 15"/>
          <p:cNvCxnSpPr/>
          <p:nvPr/>
        </p:nvCxnSpPr>
        <p:spPr>
          <a:xfrm>
            <a:off x="3674125" y="2692527"/>
            <a:ext cx="0" cy="1888601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5826"/>
            <a:ext cx="9144000" cy="4563000"/>
          </a:xfrm>
          <a:prstGeom prst="rect">
            <a:avLst/>
          </a:prstGeom>
        </p:spPr>
      </p:pic>
      <p:sp>
        <p:nvSpPr>
          <p:cNvPr id="19" name="Rectangle à coins arrondis 18"/>
          <p:cNvSpPr/>
          <p:nvPr/>
        </p:nvSpPr>
        <p:spPr>
          <a:xfrm>
            <a:off x="877467" y="1475992"/>
            <a:ext cx="5040560" cy="81349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Principe d’implantation retenu à l’issue de la réunion de concertation du 11 novembre 2017</a:t>
            </a:r>
          </a:p>
        </p:txBody>
      </p:sp>
      <p:sp>
        <p:nvSpPr>
          <p:cNvPr id="20" name="Ellipse 19"/>
          <p:cNvSpPr/>
          <p:nvPr/>
        </p:nvSpPr>
        <p:spPr>
          <a:xfrm rot="656683">
            <a:off x="5043624" y="4664714"/>
            <a:ext cx="827439" cy="347088"/>
          </a:xfrm>
          <a:prstGeom prst="ellipse">
            <a:avLst/>
          </a:prstGeom>
          <a:pattFill prst="dkDnDiag">
            <a:fgClr>
              <a:srgbClr val="FF0000"/>
            </a:fgClr>
            <a:bgClr>
              <a:schemeClr val="bg1"/>
            </a:bgClr>
          </a:patt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20"/>
          <p:cNvCxnSpPr/>
          <p:nvPr/>
        </p:nvCxnSpPr>
        <p:spPr>
          <a:xfrm flipV="1">
            <a:off x="5436096" y="2289487"/>
            <a:ext cx="0" cy="2548771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637870" y="988612"/>
            <a:ext cx="831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00B050"/>
                </a:solidFill>
              </a:rPr>
              <a:t>Cette implantation répond aux demandes exprimées en matière de propreté</a:t>
            </a:r>
            <a:endParaRPr lang="fr-FR" b="1" i="1" dirty="0">
              <a:solidFill>
                <a:srgbClr val="00B050"/>
              </a:solidFill>
            </a:endParaRPr>
          </a:p>
        </p:txBody>
      </p:sp>
      <p:pic>
        <p:nvPicPr>
          <p:cNvPr id="23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14" y="915402"/>
            <a:ext cx="472156" cy="47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19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596600" y="77321"/>
            <a:ext cx="855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La réfection de la rue Boyer </a:t>
            </a:r>
            <a:endParaRPr lang="fr-FR" sz="2800" dirty="0"/>
          </a:p>
        </p:txBody>
      </p:sp>
      <p:sp>
        <p:nvSpPr>
          <p:cNvPr id="18" name="Ellipse 17"/>
          <p:cNvSpPr/>
          <p:nvPr/>
        </p:nvSpPr>
        <p:spPr>
          <a:xfrm>
            <a:off x="60621" y="89496"/>
            <a:ext cx="541509" cy="541509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54568"/>
          <a:stretch/>
        </p:blipFill>
        <p:spPr>
          <a:xfrm>
            <a:off x="734401" y="3581457"/>
            <a:ext cx="3581400" cy="2440660"/>
          </a:xfrm>
          <a:prstGeom prst="rect">
            <a:avLst/>
          </a:prstGeom>
          <a:noFill/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t="53573"/>
          <a:stretch/>
        </p:blipFill>
        <p:spPr>
          <a:xfrm>
            <a:off x="4427984" y="3573016"/>
            <a:ext cx="3730649" cy="277996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77648" y="6104757"/>
            <a:ext cx="3581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Profil </a:t>
            </a:r>
          </a:p>
          <a:p>
            <a:r>
              <a:rPr lang="fr-FR" dirty="0" smtClean="0"/>
              <a:t>Etat actuel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774258" y="6069828"/>
            <a:ext cx="151216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Profil </a:t>
            </a:r>
          </a:p>
          <a:p>
            <a:r>
              <a:rPr lang="fr-FR" dirty="0" smtClean="0"/>
              <a:t>Etat futur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96600" y="577609"/>
            <a:ext cx="854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Des travaux de rénovation des réseaux humides sont programmés fin 2018</a:t>
            </a:r>
          </a:p>
          <a:p>
            <a:r>
              <a:rPr lang="fr-FR" dirty="0" smtClean="0"/>
              <a:t>Après travaux, la réfection de la rue permettra d’élargir un trottoir</a:t>
            </a:r>
            <a:endParaRPr lang="fr-FR" dirty="0"/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5004048" y="2268988"/>
            <a:ext cx="0" cy="2467118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à coins arrondis 11"/>
          <p:cNvSpPr/>
          <p:nvPr/>
        </p:nvSpPr>
        <p:spPr>
          <a:xfrm>
            <a:off x="2771800" y="1676511"/>
            <a:ext cx="2468934" cy="85313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chemeClr val="tx1"/>
                </a:solidFill>
              </a:rPr>
              <a:t>Le trottoir nord sera élargi et rendu accessible aux personnes à mobilité réduite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5652120" y="2529645"/>
            <a:ext cx="0" cy="2206461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à coins arrondis 18"/>
          <p:cNvSpPr/>
          <p:nvPr/>
        </p:nvSpPr>
        <p:spPr>
          <a:xfrm>
            <a:off x="5364088" y="1412776"/>
            <a:ext cx="3528391" cy="111686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chemeClr val="tx1"/>
                </a:solidFill>
              </a:rPr>
              <a:t>La file de stationnement et la voie de circulation seront réduites en largeur pour :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</a:rPr>
              <a:t>limiter les vitesses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solidFill>
                  <a:schemeClr val="tx1"/>
                </a:solidFill>
              </a:rPr>
              <a:t>empêcher le stationnement gênant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6588224" y="2529645"/>
            <a:ext cx="0" cy="2206461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73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576499" y="-49925"/>
            <a:ext cx="8555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Boulevard de Strasbourg :</a:t>
            </a:r>
          </a:p>
          <a:p>
            <a:r>
              <a:rPr lang="fr-FR" sz="2800" b="1" dirty="0" smtClean="0"/>
              <a:t>rappel des orientations proposées</a:t>
            </a:r>
            <a:endParaRPr lang="fr-FR" sz="2800" dirty="0"/>
          </a:p>
        </p:txBody>
      </p:sp>
      <p:sp>
        <p:nvSpPr>
          <p:cNvPr id="17" name="Ellipse 16"/>
          <p:cNvSpPr/>
          <p:nvPr/>
        </p:nvSpPr>
        <p:spPr>
          <a:xfrm>
            <a:off x="60621" y="89496"/>
            <a:ext cx="541509" cy="541509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-2381" y="904182"/>
            <a:ext cx="5078437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L</a:t>
            </a:r>
            <a:r>
              <a:rPr lang="fr-FR" sz="1600" dirty="0" smtClean="0"/>
              <a:t>es objectifs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Améliorer le confort des piétons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Aménager un itinéraire cyclable continu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Répondre aux besoins de stationnement et de livraison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Mettre en valeur et renforcer l’ambiance végétale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Favoriser l’animation commerciale</a:t>
            </a:r>
            <a:endParaRPr lang="fr-FR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774"/>
          <a:stretch/>
        </p:blipFill>
        <p:spPr>
          <a:xfrm>
            <a:off x="0" y="2823596"/>
            <a:ext cx="9131724" cy="4034404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5393290" y="1689012"/>
            <a:ext cx="3421199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1600" dirty="0"/>
              <a:t>L</a:t>
            </a:r>
            <a:r>
              <a:rPr lang="fr-FR" sz="1600" dirty="0" smtClean="0"/>
              <a:t>es principes d’aménagement :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Privilégier des solutions simples, réalisables à court-moyen terme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Eviter de modifier la position des bordures et des caniveaux actuels</a:t>
            </a:r>
          </a:p>
        </p:txBody>
      </p:sp>
    </p:spTree>
    <p:extLst>
      <p:ext uri="{BB962C8B-B14F-4D97-AF65-F5344CB8AC3E}">
        <p14:creationId xmlns:p14="http://schemas.microsoft.com/office/powerpoint/2010/main" val="187812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0" y="0"/>
            <a:ext cx="855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L’état actuel</a:t>
            </a:r>
            <a:endParaRPr lang="fr-FR" sz="2800" dirty="0"/>
          </a:p>
        </p:txBody>
      </p:sp>
      <p:grpSp>
        <p:nvGrpSpPr>
          <p:cNvPr id="2" name="Groupe 1"/>
          <p:cNvGrpSpPr/>
          <p:nvPr/>
        </p:nvGrpSpPr>
        <p:grpSpPr>
          <a:xfrm>
            <a:off x="503251" y="980728"/>
            <a:ext cx="8050982" cy="4464496"/>
            <a:chOff x="524955" y="980728"/>
            <a:chExt cx="8050982" cy="4464496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9" t="7640" r="21157" b="12735"/>
            <a:stretch/>
          </p:blipFill>
          <p:spPr>
            <a:xfrm rot="16200000">
              <a:off x="2318198" y="-812515"/>
              <a:ext cx="4464496" cy="8050982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548783" y="4509120"/>
              <a:ext cx="1214905" cy="4320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sz="1600" dirty="0"/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2435443" y="5463564"/>
            <a:ext cx="4186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 trottoirs</a:t>
            </a:r>
          </a:p>
          <a:p>
            <a:r>
              <a:rPr lang="fr-FR" dirty="0" smtClean="0"/>
              <a:t>2 files de stationnement plantées d’arbres</a:t>
            </a:r>
          </a:p>
          <a:p>
            <a:r>
              <a:rPr lang="fr-FR" dirty="0" smtClean="0"/>
              <a:t>3 voies de circulation dont 1 voie bus taxis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224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14898"/>
            <a:ext cx="855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L’une des contributions recueillies propose de :</a:t>
            </a:r>
            <a:endParaRPr lang="fr-FR" sz="2800" b="1" dirty="0"/>
          </a:p>
        </p:txBody>
      </p:sp>
      <p:sp>
        <p:nvSpPr>
          <p:cNvPr id="68" name="ZoneTexte 67"/>
          <p:cNvSpPr txBox="1"/>
          <p:nvPr/>
        </p:nvSpPr>
        <p:spPr>
          <a:xfrm>
            <a:off x="827584" y="572192"/>
            <a:ext cx="8170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00B050"/>
                </a:solidFill>
              </a:rPr>
              <a:t>-  Réduire le nombre de voies de 3 à 1</a:t>
            </a:r>
          </a:p>
          <a:p>
            <a:r>
              <a:rPr lang="fr-FR" b="1" i="1" dirty="0" smtClean="0">
                <a:solidFill>
                  <a:srgbClr val="00B050"/>
                </a:solidFill>
              </a:rPr>
              <a:t>-  Aménager une piste cyclable bidirectionnelle côté nord</a:t>
            </a:r>
          </a:p>
          <a:p>
            <a:r>
              <a:rPr lang="fr-FR" b="1" i="1" dirty="0" smtClean="0">
                <a:solidFill>
                  <a:srgbClr val="00B050"/>
                </a:solidFill>
              </a:rPr>
              <a:t>-  Organiser le stationnement sur chaussée</a:t>
            </a:r>
          </a:p>
          <a:p>
            <a:r>
              <a:rPr lang="fr-FR" b="1" i="1" dirty="0" smtClean="0">
                <a:solidFill>
                  <a:srgbClr val="00B050"/>
                </a:solidFill>
              </a:rPr>
              <a:t>-  Élargir les trottoirs de chaque côté </a:t>
            </a:r>
            <a:endParaRPr lang="fr-FR" b="1" i="1" dirty="0">
              <a:solidFill>
                <a:srgbClr val="00B050"/>
              </a:solidFill>
            </a:endParaRPr>
          </a:p>
        </p:txBody>
      </p:sp>
      <p:pic>
        <p:nvPicPr>
          <p:cNvPr id="69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05" y="700201"/>
            <a:ext cx="472156" cy="47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/>
          <p:nvPr/>
        </p:nvPicPr>
        <p:blipFill>
          <a:blip r:embed="rId3"/>
          <a:stretch>
            <a:fillRect/>
          </a:stretch>
        </p:blipFill>
        <p:spPr>
          <a:xfrm>
            <a:off x="244605" y="2060848"/>
            <a:ext cx="5119483" cy="429435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652120" y="2081477"/>
            <a:ext cx="3096344" cy="36625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Cette hypothèse supprime la voie réservée aux bus et taxis.</a:t>
            </a:r>
          </a:p>
          <a:p>
            <a:endParaRPr lang="fr-FR" sz="800" dirty="0" smtClean="0"/>
          </a:p>
          <a:p>
            <a:r>
              <a:rPr lang="fr-FR" dirty="0" smtClean="0"/>
              <a:t>Elle semble inenvisageable </a:t>
            </a:r>
            <a:r>
              <a:rPr lang="fr-FR" dirty="0"/>
              <a:t>à court terme sans report de trafic par </a:t>
            </a:r>
            <a:r>
              <a:rPr lang="fr-FR" dirty="0" smtClean="0"/>
              <a:t>la </a:t>
            </a:r>
            <a:r>
              <a:rPr lang="fr-FR" dirty="0"/>
              <a:t>mise à double sens du boulevard </a:t>
            </a:r>
            <a:r>
              <a:rPr lang="fr-FR" dirty="0" smtClean="0"/>
              <a:t>Rabelais.</a:t>
            </a:r>
          </a:p>
          <a:p>
            <a:endParaRPr lang="fr-FR" sz="800" dirty="0"/>
          </a:p>
          <a:p>
            <a:r>
              <a:rPr lang="fr-FR" dirty="0" smtClean="0"/>
              <a:t>Par ailleurs et après analyse, </a:t>
            </a:r>
            <a:r>
              <a:rPr lang="fr-FR" dirty="0" smtClean="0"/>
              <a:t>cette hypothèse</a:t>
            </a:r>
            <a:r>
              <a:rPr lang="fr-FR" dirty="0" smtClean="0"/>
              <a:t> </a:t>
            </a:r>
            <a:r>
              <a:rPr lang="fr-FR" dirty="0" smtClean="0"/>
              <a:t>s’avère peu réaliste en raison de largeurs insuffisantes ; notamment entre la file de stationnement et la piste cyclable.</a:t>
            </a:r>
          </a:p>
        </p:txBody>
      </p:sp>
    </p:spTree>
    <p:extLst>
      <p:ext uri="{BB962C8B-B14F-4D97-AF65-F5344CB8AC3E}">
        <p14:creationId xmlns:p14="http://schemas.microsoft.com/office/powerpoint/2010/main" val="33252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0" y="0"/>
            <a:ext cx="855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Les options </a:t>
            </a:r>
            <a:r>
              <a:rPr lang="fr-FR" sz="2800" b="1" dirty="0" smtClean="0"/>
              <a:t>d’aménagement </a:t>
            </a:r>
            <a:r>
              <a:rPr lang="fr-FR" sz="2800" b="1" dirty="0" smtClean="0"/>
              <a:t>proposées à ce stade</a:t>
            </a:r>
            <a:endParaRPr lang="fr-FR" sz="2800" dirty="0"/>
          </a:p>
        </p:txBody>
      </p:sp>
      <p:sp>
        <p:nvSpPr>
          <p:cNvPr id="4" name="Rectangle 3"/>
          <p:cNvSpPr/>
          <p:nvPr/>
        </p:nvSpPr>
        <p:spPr>
          <a:xfrm>
            <a:off x="26048" y="5881694"/>
            <a:ext cx="124596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Nord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(côté gare)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123931" y="764704"/>
            <a:ext cx="3851920" cy="57554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Option 1</a:t>
            </a:r>
          </a:p>
          <a:p>
            <a:r>
              <a:rPr lang="fr-FR" b="1" dirty="0" smtClean="0"/>
              <a:t>Les vélos dans la circulation</a:t>
            </a:r>
          </a:p>
          <a:p>
            <a:endParaRPr lang="fr-FR" sz="1600" b="1" dirty="0" smtClean="0"/>
          </a:p>
          <a:p>
            <a:r>
              <a:rPr lang="fr-FR" sz="1600" dirty="0" smtClean="0"/>
              <a:t>Trottoir nord inchangé</a:t>
            </a:r>
          </a:p>
          <a:p>
            <a:r>
              <a:rPr lang="fr-FR" sz="1600" dirty="0" smtClean="0"/>
              <a:t>1 file de stationnement côté nord inchangée</a:t>
            </a:r>
          </a:p>
          <a:p>
            <a:r>
              <a:rPr lang="fr-FR" sz="1600" dirty="0" smtClean="0"/>
              <a:t>1 voie bus taxis élargie pour accueillir les vélos</a:t>
            </a:r>
          </a:p>
          <a:p>
            <a:r>
              <a:rPr lang="fr-FR" sz="1600" dirty="0" smtClean="0"/>
              <a:t>1 voie de circulation générale</a:t>
            </a:r>
          </a:p>
          <a:p>
            <a:r>
              <a:rPr lang="fr-FR" sz="1600" dirty="0" smtClean="0"/>
              <a:t>1 contre-sens cyclable côté sud</a:t>
            </a:r>
          </a:p>
          <a:p>
            <a:r>
              <a:rPr lang="fr-FR" sz="1600" dirty="0"/>
              <a:t>1 file de stationnement côté </a:t>
            </a:r>
            <a:r>
              <a:rPr lang="fr-FR" sz="1600" dirty="0" smtClean="0"/>
              <a:t>sud inchangée</a:t>
            </a:r>
          </a:p>
          <a:p>
            <a:r>
              <a:rPr lang="fr-FR" sz="1600" dirty="0"/>
              <a:t>Trottoir </a:t>
            </a:r>
            <a:r>
              <a:rPr lang="fr-FR" sz="1600" dirty="0" smtClean="0"/>
              <a:t>sud légèrement élargi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 smtClean="0"/>
              <a:t>Avantages :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Permet un aménagement simple et économe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Ne réduit pas l’offre de stationnement</a:t>
            </a:r>
          </a:p>
          <a:p>
            <a:endParaRPr lang="fr-FR" sz="1600" dirty="0" smtClean="0"/>
          </a:p>
          <a:p>
            <a:r>
              <a:rPr lang="fr-FR" sz="1600" dirty="0" smtClean="0"/>
              <a:t>Inconvénients : 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A</a:t>
            </a:r>
            <a:r>
              <a:rPr lang="fr-FR" sz="1600" dirty="0" smtClean="0"/>
              <a:t>ménagement cyclable non séparé donc moins sécurisant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Permet seulement de végétaliser les pieds d’arbres</a:t>
            </a:r>
            <a:endParaRPr lang="fr-FR" sz="16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250" y="512677"/>
            <a:ext cx="589700" cy="5897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8079" r="15213"/>
          <a:stretch/>
        </p:blipFill>
        <p:spPr>
          <a:xfrm>
            <a:off x="26048" y="1681534"/>
            <a:ext cx="5050008" cy="42001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1827" y="4994370"/>
            <a:ext cx="520537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3635896" y="5881694"/>
            <a:ext cx="144016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Sud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(côté église)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21827" y="935902"/>
            <a:ext cx="471391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Invariant : le nombre de voies est réduit de 3 à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228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0" y="0"/>
            <a:ext cx="855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Les options </a:t>
            </a:r>
            <a:r>
              <a:rPr lang="fr-FR" sz="2800" b="1" dirty="0" smtClean="0"/>
              <a:t>d’aménagement </a:t>
            </a:r>
            <a:r>
              <a:rPr lang="fr-FR" sz="2800" b="1" dirty="0" smtClean="0"/>
              <a:t>proposées à ce stade</a:t>
            </a:r>
            <a:endParaRPr lang="fr-FR" sz="2800" dirty="0"/>
          </a:p>
        </p:txBody>
      </p:sp>
      <p:sp>
        <p:nvSpPr>
          <p:cNvPr id="8" name="Rectangle 7"/>
          <p:cNvSpPr/>
          <p:nvPr/>
        </p:nvSpPr>
        <p:spPr>
          <a:xfrm>
            <a:off x="33500" y="5877272"/>
            <a:ext cx="108012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053053" y="858235"/>
            <a:ext cx="3851920" cy="52937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Option 2</a:t>
            </a:r>
          </a:p>
          <a:p>
            <a:r>
              <a:rPr lang="fr-FR" b="1" dirty="0" smtClean="0"/>
              <a:t>Les vélos séparés de la circulation</a:t>
            </a:r>
          </a:p>
          <a:p>
            <a:endParaRPr lang="fr-FR" sz="2400" b="1" dirty="0" smtClean="0"/>
          </a:p>
          <a:p>
            <a:r>
              <a:rPr lang="fr-FR" sz="1600" dirty="0" smtClean="0"/>
              <a:t>Trottoir nord inchangé</a:t>
            </a:r>
          </a:p>
          <a:p>
            <a:r>
              <a:rPr lang="fr-FR" sz="1600" dirty="0" smtClean="0"/>
              <a:t>1 file de stationnement côté nord inchangée</a:t>
            </a:r>
          </a:p>
          <a:p>
            <a:r>
              <a:rPr lang="fr-FR" sz="1600" dirty="0" smtClean="0"/>
              <a:t>1 voie bus taxis</a:t>
            </a:r>
          </a:p>
          <a:p>
            <a:r>
              <a:rPr lang="fr-FR" sz="1600" dirty="0" smtClean="0"/>
              <a:t>1 voie de circulation générale</a:t>
            </a:r>
          </a:p>
          <a:p>
            <a:r>
              <a:rPr lang="fr-FR" sz="1600" dirty="0" smtClean="0"/>
              <a:t>1 piste cyclable bidirectionnelle côté sud</a:t>
            </a:r>
          </a:p>
          <a:p>
            <a:r>
              <a:rPr lang="fr-FR" sz="1600" dirty="0" smtClean="0"/>
              <a:t>Trottoir sud élargi</a:t>
            </a:r>
          </a:p>
          <a:p>
            <a:endParaRPr lang="fr-FR" sz="1600" dirty="0"/>
          </a:p>
          <a:p>
            <a:r>
              <a:rPr lang="fr-FR" sz="1600" dirty="0" smtClean="0"/>
              <a:t>Avantages :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Améliore le confort et la sécurité des piétons et des cyclistes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Permet de créer des bandes végétales côté sud</a:t>
            </a:r>
          </a:p>
          <a:p>
            <a:endParaRPr lang="fr-FR" sz="1600" dirty="0" smtClean="0"/>
          </a:p>
          <a:p>
            <a:r>
              <a:rPr lang="fr-FR" sz="1600" dirty="0" smtClean="0"/>
              <a:t>Inconvénient :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supprime une vingtaine de places de stationnement</a:t>
            </a:r>
          </a:p>
          <a:p>
            <a:pPr marL="285750" indent="-285750">
              <a:buFontTx/>
              <a:buChar char="-"/>
            </a:pPr>
            <a:endParaRPr lang="fr-FR" sz="16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259" y="580936"/>
            <a:ext cx="709932" cy="70993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r="6378"/>
          <a:stretch/>
        </p:blipFill>
        <p:spPr>
          <a:xfrm>
            <a:off x="59619" y="1681816"/>
            <a:ext cx="4848567" cy="41910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048" y="5881694"/>
            <a:ext cx="124596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Nord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(côté gare)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5896" y="5881694"/>
            <a:ext cx="144016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Sud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(côté église)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21827" y="935902"/>
            <a:ext cx="471391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Invariant : le nombre de voies est réduit de 3 à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960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Proposition complémentaire pour l’avenue de Palavas</a:t>
            </a:r>
          </a:p>
        </p:txBody>
      </p:sp>
      <p:pic>
        <p:nvPicPr>
          <p:cNvPr id="4" name="Imag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29943" y="1793321"/>
            <a:ext cx="4438744" cy="372113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631729" y="3455664"/>
            <a:ext cx="4461250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Il est proposé de mettre à l’étude cette proposition ainsi qu’une option alternative consistant à :</a:t>
            </a:r>
          </a:p>
          <a:p>
            <a:r>
              <a:rPr lang="fr-FR" sz="1600" dirty="0" smtClean="0"/>
              <a:t>Supprimer une voie de circulation au profit 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d’un élargissement d’un trottoir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d</a:t>
            </a:r>
            <a:r>
              <a:rPr lang="fr-FR" sz="1600" dirty="0" smtClean="0"/>
              <a:t>e la création d’une file de stationnement</a:t>
            </a:r>
          </a:p>
          <a:p>
            <a:r>
              <a:rPr lang="fr-FR" sz="1600" dirty="0" smtClean="0"/>
              <a:t>Cette option permettrait de gagner une vingtaine de places de stationnement supplémentaires.</a:t>
            </a:r>
          </a:p>
        </p:txBody>
      </p:sp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43" y="654753"/>
            <a:ext cx="472156" cy="47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4437" y="628693"/>
            <a:ext cx="82060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 smtClean="0">
                <a:solidFill>
                  <a:srgbClr val="00B050"/>
                </a:solidFill>
              </a:rPr>
              <a:t>Plusieurs contributions proposent de réduire la partie nord de l’avenue de Palavas de 2 </a:t>
            </a:r>
            <a:r>
              <a:rPr lang="fr-FR" b="1" i="1" dirty="0">
                <a:solidFill>
                  <a:srgbClr val="00B050"/>
                </a:solidFill>
              </a:rPr>
              <a:t>à 1 voie de </a:t>
            </a:r>
            <a:r>
              <a:rPr lang="fr-FR" b="1" i="1" dirty="0" smtClean="0">
                <a:solidFill>
                  <a:srgbClr val="00B050"/>
                </a:solidFill>
              </a:rPr>
              <a:t>circulation au bénéfice des piétons et des vélos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6354" y="181583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dirty="0"/>
              <a:t>Compte tenu du </a:t>
            </a:r>
            <a:r>
              <a:rPr lang="fr-FR" sz="1600" dirty="0" smtClean="0"/>
              <a:t>trafic actuel (4 400 véhicules </a:t>
            </a:r>
            <a:r>
              <a:rPr lang="fr-FR" sz="1600" dirty="0"/>
              <a:t>par jour), </a:t>
            </a:r>
            <a:r>
              <a:rPr lang="fr-FR" sz="1600" dirty="0" smtClean="0"/>
              <a:t>cette option est possible.</a:t>
            </a:r>
          </a:p>
          <a:p>
            <a:r>
              <a:rPr lang="fr-FR" sz="1600" dirty="0" smtClean="0"/>
              <a:t>Par ailleurs cette réduction du nombre de voies de circulation serait </a:t>
            </a:r>
            <a:r>
              <a:rPr lang="fr-FR" sz="1600" dirty="0"/>
              <a:t>cohérente avec l’évolution souhaitée sur le boulevard de </a:t>
            </a:r>
            <a:r>
              <a:rPr lang="fr-FR" sz="1600" dirty="0" smtClean="0"/>
              <a:t>Strasbourg.</a:t>
            </a:r>
            <a:endParaRPr lang="fr-FR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397159" y="2282059"/>
            <a:ext cx="1701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Cimetière protestant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33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596600" y="77321"/>
            <a:ext cx="855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Intervenir à court terme sur la place de Strasbourg</a:t>
            </a:r>
            <a:endParaRPr lang="fr-FR" sz="2800" dirty="0"/>
          </a:p>
        </p:txBody>
      </p:sp>
      <p:sp>
        <p:nvSpPr>
          <p:cNvPr id="18" name="Ellipse 17"/>
          <p:cNvSpPr/>
          <p:nvPr/>
        </p:nvSpPr>
        <p:spPr>
          <a:xfrm>
            <a:off x="60621" y="89496"/>
            <a:ext cx="541509" cy="541509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7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8880"/>
            <a:ext cx="9151825" cy="332416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96600" y="980728"/>
            <a:ext cx="829588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Rappel de l’orientation proposée :</a:t>
            </a:r>
          </a:p>
          <a:p>
            <a:r>
              <a:rPr lang="fr-FR" dirty="0" smtClean="0"/>
              <a:t>Améliorer le confort des piétons sans attendre l’aménagement définitif du Pont de Sète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770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4284" r="1515" b="8944"/>
          <a:stretch/>
        </p:blipFill>
        <p:spPr>
          <a:xfrm>
            <a:off x="70992" y="1025352"/>
            <a:ext cx="9073008" cy="5832648"/>
          </a:xfrm>
          <a:prstGeom prst="rect">
            <a:avLst/>
          </a:prstGeom>
        </p:spPr>
      </p:pic>
      <p:sp>
        <p:nvSpPr>
          <p:cNvPr id="5" name="Forme libre 4"/>
          <p:cNvSpPr/>
          <p:nvPr/>
        </p:nvSpPr>
        <p:spPr>
          <a:xfrm>
            <a:off x="1367587" y="1344563"/>
            <a:ext cx="6807684" cy="5281588"/>
          </a:xfrm>
          <a:custGeom>
            <a:avLst/>
            <a:gdLst>
              <a:gd name="connsiteX0" fmla="*/ 22578 w 6637867"/>
              <a:gd name="connsiteY0" fmla="*/ 4684889 h 4684889"/>
              <a:gd name="connsiteX1" fmla="*/ 2449689 w 6637867"/>
              <a:gd name="connsiteY1" fmla="*/ 3759200 h 4684889"/>
              <a:gd name="connsiteX2" fmla="*/ 2912533 w 6637867"/>
              <a:gd name="connsiteY2" fmla="*/ 3544711 h 4684889"/>
              <a:gd name="connsiteX3" fmla="*/ 3747911 w 6637867"/>
              <a:gd name="connsiteY3" fmla="*/ 3431822 h 4684889"/>
              <a:gd name="connsiteX4" fmla="*/ 3612444 w 6637867"/>
              <a:gd name="connsiteY4" fmla="*/ 2043289 h 4684889"/>
              <a:gd name="connsiteX5" fmla="*/ 6570133 w 6637867"/>
              <a:gd name="connsiteY5" fmla="*/ 1772356 h 4684889"/>
              <a:gd name="connsiteX6" fmla="*/ 6637867 w 6637867"/>
              <a:gd name="connsiteY6" fmla="*/ 1648178 h 4684889"/>
              <a:gd name="connsiteX7" fmla="*/ 5565422 w 6637867"/>
              <a:gd name="connsiteY7" fmla="*/ 598311 h 4684889"/>
              <a:gd name="connsiteX8" fmla="*/ 4210755 w 6637867"/>
              <a:gd name="connsiteY8" fmla="*/ 56445 h 4684889"/>
              <a:gd name="connsiteX9" fmla="*/ 3984978 w 6637867"/>
              <a:gd name="connsiteY9" fmla="*/ 0 h 4684889"/>
              <a:gd name="connsiteX10" fmla="*/ 3544711 w 6637867"/>
              <a:gd name="connsiteY10" fmla="*/ 22578 h 4684889"/>
              <a:gd name="connsiteX11" fmla="*/ 2957689 w 6637867"/>
              <a:gd name="connsiteY11" fmla="*/ 79022 h 4684889"/>
              <a:gd name="connsiteX12" fmla="*/ 2709333 w 6637867"/>
              <a:gd name="connsiteY12" fmla="*/ 349956 h 4684889"/>
              <a:gd name="connsiteX13" fmla="*/ 553155 w 6637867"/>
              <a:gd name="connsiteY13" fmla="*/ 2585156 h 4684889"/>
              <a:gd name="connsiteX14" fmla="*/ 0 w 6637867"/>
              <a:gd name="connsiteY14" fmla="*/ 4289778 h 4684889"/>
              <a:gd name="connsiteX15" fmla="*/ 101600 w 6637867"/>
              <a:gd name="connsiteY15" fmla="*/ 4684889 h 4684889"/>
              <a:gd name="connsiteX16" fmla="*/ 191911 w 6637867"/>
              <a:gd name="connsiteY16" fmla="*/ 4639733 h 4684889"/>
              <a:gd name="connsiteX0" fmla="*/ 22578 w 6637867"/>
              <a:gd name="connsiteY0" fmla="*/ 4684889 h 4684889"/>
              <a:gd name="connsiteX1" fmla="*/ 2449689 w 6637867"/>
              <a:gd name="connsiteY1" fmla="*/ 3759200 h 4684889"/>
              <a:gd name="connsiteX2" fmla="*/ 2912533 w 6637867"/>
              <a:gd name="connsiteY2" fmla="*/ 3544711 h 4684889"/>
              <a:gd name="connsiteX3" fmla="*/ 3747911 w 6637867"/>
              <a:gd name="connsiteY3" fmla="*/ 3431822 h 4684889"/>
              <a:gd name="connsiteX4" fmla="*/ 4422341 w 6637867"/>
              <a:gd name="connsiteY4" fmla="*/ 3192820 h 4684889"/>
              <a:gd name="connsiteX5" fmla="*/ 6570133 w 6637867"/>
              <a:gd name="connsiteY5" fmla="*/ 1772356 h 4684889"/>
              <a:gd name="connsiteX6" fmla="*/ 6637867 w 6637867"/>
              <a:gd name="connsiteY6" fmla="*/ 1648178 h 4684889"/>
              <a:gd name="connsiteX7" fmla="*/ 5565422 w 6637867"/>
              <a:gd name="connsiteY7" fmla="*/ 598311 h 4684889"/>
              <a:gd name="connsiteX8" fmla="*/ 4210755 w 6637867"/>
              <a:gd name="connsiteY8" fmla="*/ 56445 h 4684889"/>
              <a:gd name="connsiteX9" fmla="*/ 3984978 w 6637867"/>
              <a:gd name="connsiteY9" fmla="*/ 0 h 4684889"/>
              <a:gd name="connsiteX10" fmla="*/ 3544711 w 6637867"/>
              <a:gd name="connsiteY10" fmla="*/ 22578 h 4684889"/>
              <a:gd name="connsiteX11" fmla="*/ 2957689 w 6637867"/>
              <a:gd name="connsiteY11" fmla="*/ 79022 h 4684889"/>
              <a:gd name="connsiteX12" fmla="*/ 2709333 w 6637867"/>
              <a:gd name="connsiteY12" fmla="*/ 349956 h 4684889"/>
              <a:gd name="connsiteX13" fmla="*/ 553155 w 6637867"/>
              <a:gd name="connsiteY13" fmla="*/ 2585156 h 4684889"/>
              <a:gd name="connsiteX14" fmla="*/ 0 w 6637867"/>
              <a:gd name="connsiteY14" fmla="*/ 4289778 h 4684889"/>
              <a:gd name="connsiteX15" fmla="*/ 101600 w 6637867"/>
              <a:gd name="connsiteY15" fmla="*/ 4684889 h 4684889"/>
              <a:gd name="connsiteX16" fmla="*/ 191911 w 6637867"/>
              <a:gd name="connsiteY16" fmla="*/ 4639733 h 4684889"/>
              <a:gd name="connsiteX0" fmla="*/ 22578 w 6637867"/>
              <a:gd name="connsiteY0" fmla="*/ 4684889 h 4684889"/>
              <a:gd name="connsiteX1" fmla="*/ 2449689 w 6637867"/>
              <a:gd name="connsiteY1" fmla="*/ 3759200 h 4684889"/>
              <a:gd name="connsiteX2" fmla="*/ 2912533 w 6637867"/>
              <a:gd name="connsiteY2" fmla="*/ 3544711 h 4684889"/>
              <a:gd name="connsiteX3" fmla="*/ 3747911 w 6637867"/>
              <a:gd name="connsiteY3" fmla="*/ 3431822 h 4684889"/>
              <a:gd name="connsiteX4" fmla="*/ 4422341 w 6637867"/>
              <a:gd name="connsiteY4" fmla="*/ 3192820 h 4684889"/>
              <a:gd name="connsiteX5" fmla="*/ 6570133 w 6637867"/>
              <a:gd name="connsiteY5" fmla="*/ 1772356 h 4684889"/>
              <a:gd name="connsiteX6" fmla="*/ 6637867 w 6637867"/>
              <a:gd name="connsiteY6" fmla="*/ 1648178 h 4684889"/>
              <a:gd name="connsiteX7" fmla="*/ 5565422 w 6637867"/>
              <a:gd name="connsiteY7" fmla="*/ 598311 h 4684889"/>
              <a:gd name="connsiteX8" fmla="*/ 4210755 w 6637867"/>
              <a:gd name="connsiteY8" fmla="*/ 56445 h 4684889"/>
              <a:gd name="connsiteX9" fmla="*/ 3984978 w 6637867"/>
              <a:gd name="connsiteY9" fmla="*/ 0 h 4684889"/>
              <a:gd name="connsiteX10" fmla="*/ 3544711 w 6637867"/>
              <a:gd name="connsiteY10" fmla="*/ 22578 h 4684889"/>
              <a:gd name="connsiteX11" fmla="*/ 2957689 w 6637867"/>
              <a:gd name="connsiteY11" fmla="*/ 79022 h 4684889"/>
              <a:gd name="connsiteX12" fmla="*/ 2709333 w 6637867"/>
              <a:gd name="connsiteY12" fmla="*/ 349956 h 4684889"/>
              <a:gd name="connsiteX13" fmla="*/ 553155 w 6637867"/>
              <a:gd name="connsiteY13" fmla="*/ 2585156 h 4684889"/>
              <a:gd name="connsiteX14" fmla="*/ 0 w 6637867"/>
              <a:gd name="connsiteY14" fmla="*/ 4289778 h 4684889"/>
              <a:gd name="connsiteX15" fmla="*/ 101600 w 6637867"/>
              <a:gd name="connsiteY15" fmla="*/ 4684889 h 4684889"/>
              <a:gd name="connsiteX16" fmla="*/ 191911 w 6637867"/>
              <a:gd name="connsiteY16" fmla="*/ 4639733 h 4684889"/>
              <a:gd name="connsiteX0" fmla="*/ 22578 w 6637867"/>
              <a:gd name="connsiteY0" fmla="*/ 4684889 h 4684889"/>
              <a:gd name="connsiteX1" fmla="*/ 2449689 w 6637867"/>
              <a:gd name="connsiteY1" fmla="*/ 3759200 h 4684889"/>
              <a:gd name="connsiteX2" fmla="*/ 2912533 w 6637867"/>
              <a:gd name="connsiteY2" fmla="*/ 3544711 h 4684889"/>
              <a:gd name="connsiteX3" fmla="*/ 3747911 w 6637867"/>
              <a:gd name="connsiteY3" fmla="*/ 3431822 h 4684889"/>
              <a:gd name="connsiteX4" fmla="*/ 4422341 w 6637867"/>
              <a:gd name="connsiteY4" fmla="*/ 3192820 h 4684889"/>
              <a:gd name="connsiteX5" fmla="*/ 6465630 w 6637867"/>
              <a:gd name="connsiteY5" fmla="*/ 1902984 h 4684889"/>
              <a:gd name="connsiteX6" fmla="*/ 6637867 w 6637867"/>
              <a:gd name="connsiteY6" fmla="*/ 1648178 h 4684889"/>
              <a:gd name="connsiteX7" fmla="*/ 5565422 w 6637867"/>
              <a:gd name="connsiteY7" fmla="*/ 598311 h 4684889"/>
              <a:gd name="connsiteX8" fmla="*/ 4210755 w 6637867"/>
              <a:gd name="connsiteY8" fmla="*/ 56445 h 4684889"/>
              <a:gd name="connsiteX9" fmla="*/ 3984978 w 6637867"/>
              <a:gd name="connsiteY9" fmla="*/ 0 h 4684889"/>
              <a:gd name="connsiteX10" fmla="*/ 3544711 w 6637867"/>
              <a:gd name="connsiteY10" fmla="*/ 22578 h 4684889"/>
              <a:gd name="connsiteX11" fmla="*/ 2957689 w 6637867"/>
              <a:gd name="connsiteY11" fmla="*/ 79022 h 4684889"/>
              <a:gd name="connsiteX12" fmla="*/ 2709333 w 6637867"/>
              <a:gd name="connsiteY12" fmla="*/ 349956 h 4684889"/>
              <a:gd name="connsiteX13" fmla="*/ 553155 w 6637867"/>
              <a:gd name="connsiteY13" fmla="*/ 2585156 h 4684889"/>
              <a:gd name="connsiteX14" fmla="*/ 0 w 6637867"/>
              <a:gd name="connsiteY14" fmla="*/ 4289778 h 4684889"/>
              <a:gd name="connsiteX15" fmla="*/ 101600 w 6637867"/>
              <a:gd name="connsiteY15" fmla="*/ 4684889 h 4684889"/>
              <a:gd name="connsiteX16" fmla="*/ 191911 w 6637867"/>
              <a:gd name="connsiteY16" fmla="*/ 4639733 h 4684889"/>
              <a:gd name="connsiteX0" fmla="*/ 22578 w 6637867"/>
              <a:gd name="connsiteY0" fmla="*/ 4684889 h 4684889"/>
              <a:gd name="connsiteX1" fmla="*/ 2449689 w 6637867"/>
              <a:gd name="connsiteY1" fmla="*/ 3759200 h 4684889"/>
              <a:gd name="connsiteX2" fmla="*/ 2912533 w 6637867"/>
              <a:gd name="connsiteY2" fmla="*/ 3544711 h 4684889"/>
              <a:gd name="connsiteX3" fmla="*/ 3747911 w 6637867"/>
              <a:gd name="connsiteY3" fmla="*/ 3431822 h 4684889"/>
              <a:gd name="connsiteX4" fmla="*/ 4422341 w 6637867"/>
              <a:gd name="connsiteY4" fmla="*/ 3192820 h 4684889"/>
              <a:gd name="connsiteX5" fmla="*/ 6465630 w 6637867"/>
              <a:gd name="connsiteY5" fmla="*/ 1902984 h 4684889"/>
              <a:gd name="connsiteX6" fmla="*/ 6637867 w 6637867"/>
              <a:gd name="connsiteY6" fmla="*/ 1648178 h 4684889"/>
              <a:gd name="connsiteX7" fmla="*/ 5565422 w 6637867"/>
              <a:gd name="connsiteY7" fmla="*/ 598311 h 4684889"/>
              <a:gd name="connsiteX8" fmla="*/ 4210755 w 6637867"/>
              <a:gd name="connsiteY8" fmla="*/ 56445 h 4684889"/>
              <a:gd name="connsiteX9" fmla="*/ 3984978 w 6637867"/>
              <a:gd name="connsiteY9" fmla="*/ 0 h 4684889"/>
              <a:gd name="connsiteX10" fmla="*/ 3544711 w 6637867"/>
              <a:gd name="connsiteY10" fmla="*/ 22578 h 4684889"/>
              <a:gd name="connsiteX11" fmla="*/ 2957689 w 6637867"/>
              <a:gd name="connsiteY11" fmla="*/ 79022 h 4684889"/>
              <a:gd name="connsiteX12" fmla="*/ 2709333 w 6637867"/>
              <a:gd name="connsiteY12" fmla="*/ 349956 h 4684889"/>
              <a:gd name="connsiteX13" fmla="*/ 553155 w 6637867"/>
              <a:gd name="connsiteY13" fmla="*/ 2585156 h 4684889"/>
              <a:gd name="connsiteX14" fmla="*/ 0 w 6637867"/>
              <a:gd name="connsiteY14" fmla="*/ 4289778 h 4684889"/>
              <a:gd name="connsiteX15" fmla="*/ 101600 w 6637867"/>
              <a:gd name="connsiteY15" fmla="*/ 4684889 h 4684889"/>
              <a:gd name="connsiteX16" fmla="*/ 191911 w 6637867"/>
              <a:gd name="connsiteY16" fmla="*/ 4639733 h 4684889"/>
              <a:gd name="connsiteX0" fmla="*/ 22578 w 6637867"/>
              <a:gd name="connsiteY0" fmla="*/ 4684889 h 4684889"/>
              <a:gd name="connsiteX1" fmla="*/ 2449689 w 6637867"/>
              <a:gd name="connsiteY1" fmla="*/ 3759200 h 4684889"/>
              <a:gd name="connsiteX2" fmla="*/ 2912533 w 6637867"/>
              <a:gd name="connsiteY2" fmla="*/ 3544711 h 4684889"/>
              <a:gd name="connsiteX3" fmla="*/ 3747911 w 6637867"/>
              <a:gd name="connsiteY3" fmla="*/ 3431822 h 4684889"/>
              <a:gd name="connsiteX4" fmla="*/ 4422341 w 6637867"/>
              <a:gd name="connsiteY4" fmla="*/ 3192820 h 4684889"/>
              <a:gd name="connsiteX5" fmla="*/ 6544007 w 6637867"/>
              <a:gd name="connsiteY5" fmla="*/ 1889921 h 4684889"/>
              <a:gd name="connsiteX6" fmla="*/ 6637867 w 6637867"/>
              <a:gd name="connsiteY6" fmla="*/ 1648178 h 4684889"/>
              <a:gd name="connsiteX7" fmla="*/ 5565422 w 6637867"/>
              <a:gd name="connsiteY7" fmla="*/ 598311 h 4684889"/>
              <a:gd name="connsiteX8" fmla="*/ 4210755 w 6637867"/>
              <a:gd name="connsiteY8" fmla="*/ 56445 h 4684889"/>
              <a:gd name="connsiteX9" fmla="*/ 3984978 w 6637867"/>
              <a:gd name="connsiteY9" fmla="*/ 0 h 4684889"/>
              <a:gd name="connsiteX10" fmla="*/ 3544711 w 6637867"/>
              <a:gd name="connsiteY10" fmla="*/ 22578 h 4684889"/>
              <a:gd name="connsiteX11" fmla="*/ 2957689 w 6637867"/>
              <a:gd name="connsiteY11" fmla="*/ 79022 h 4684889"/>
              <a:gd name="connsiteX12" fmla="*/ 2709333 w 6637867"/>
              <a:gd name="connsiteY12" fmla="*/ 349956 h 4684889"/>
              <a:gd name="connsiteX13" fmla="*/ 553155 w 6637867"/>
              <a:gd name="connsiteY13" fmla="*/ 2585156 h 4684889"/>
              <a:gd name="connsiteX14" fmla="*/ 0 w 6637867"/>
              <a:gd name="connsiteY14" fmla="*/ 4289778 h 4684889"/>
              <a:gd name="connsiteX15" fmla="*/ 101600 w 6637867"/>
              <a:gd name="connsiteY15" fmla="*/ 4684889 h 4684889"/>
              <a:gd name="connsiteX16" fmla="*/ 191911 w 6637867"/>
              <a:gd name="connsiteY16" fmla="*/ 4639733 h 4684889"/>
              <a:gd name="connsiteX0" fmla="*/ 22578 w 6637867"/>
              <a:gd name="connsiteY0" fmla="*/ 4684889 h 4684889"/>
              <a:gd name="connsiteX1" fmla="*/ 2449689 w 6637867"/>
              <a:gd name="connsiteY1" fmla="*/ 3759200 h 4684889"/>
              <a:gd name="connsiteX2" fmla="*/ 2912533 w 6637867"/>
              <a:gd name="connsiteY2" fmla="*/ 3544711 h 4684889"/>
              <a:gd name="connsiteX3" fmla="*/ 3747911 w 6637867"/>
              <a:gd name="connsiteY3" fmla="*/ 3431822 h 4684889"/>
              <a:gd name="connsiteX4" fmla="*/ 4422341 w 6637867"/>
              <a:gd name="connsiteY4" fmla="*/ 3192820 h 4684889"/>
              <a:gd name="connsiteX5" fmla="*/ 6530944 w 6637867"/>
              <a:gd name="connsiteY5" fmla="*/ 1811544 h 4684889"/>
              <a:gd name="connsiteX6" fmla="*/ 6637867 w 6637867"/>
              <a:gd name="connsiteY6" fmla="*/ 1648178 h 4684889"/>
              <a:gd name="connsiteX7" fmla="*/ 5565422 w 6637867"/>
              <a:gd name="connsiteY7" fmla="*/ 598311 h 4684889"/>
              <a:gd name="connsiteX8" fmla="*/ 4210755 w 6637867"/>
              <a:gd name="connsiteY8" fmla="*/ 56445 h 4684889"/>
              <a:gd name="connsiteX9" fmla="*/ 3984978 w 6637867"/>
              <a:gd name="connsiteY9" fmla="*/ 0 h 4684889"/>
              <a:gd name="connsiteX10" fmla="*/ 3544711 w 6637867"/>
              <a:gd name="connsiteY10" fmla="*/ 22578 h 4684889"/>
              <a:gd name="connsiteX11" fmla="*/ 2957689 w 6637867"/>
              <a:gd name="connsiteY11" fmla="*/ 79022 h 4684889"/>
              <a:gd name="connsiteX12" fmla="*/ 2709333 w 6637867"/>
              <a:gd name="connsiteY12" fmla="*/ 349956 h 4684889"/>
              <a:gd name="connsiteX13" fmla="*/ 553155 w 6637867"/>
              <a:gd name="connsiteY13" fmla="*/ 2585156 h 4684889"/>
              <a:gd name="connsiteX14" fmla="*/ 0 w 6637867"/>
              <a:gd name="connsiteY14" fmla="*/ 4289778 h 4684889"/>
              <a:gd name="connsiteX15" fmla="*/ 101600 w 6637867"/>
              <a:gd name="connsiteY15" fmla="*/ 4684889 h 4684889"/>
              <a:gd name="connsiteX16" fmla="*/ 191911 w 6637867"/>
              <a:gd name="connsiteY16" fmla="*/ 4639733 h 4684889"/>
              <a:gd name="connsiteX0" fmla="*/ 22578 w 6807684"/>
              <a:gd name="connsiteY0" fmla="*/ 4684889 h 4684889"/>
              <a:gd name="connsiteX1" fmla="*/ 2449689 w 6807684"/>
              <a:gd name="connsiteY1" fmla="*/ 3759200 h 4684889"/>
              <a:gd name="connsiteX2" fmla="*/ 2912533 w 6807684"/>
              <a:gd name="connsiteY2" fmla="*/ 3544711 h 4684889"/>
              <a:gd name="connsiteX3" fmla="*/ 3747911 w 6807684"/>
              <a:gd name="connsiteY3" fmla="*/ 3431822 h 4684889"/>
              <a:gd name="connsiteX4" fmla="*/ 4422341 w 6807684"/>
              <a:gd name="connsiteY4" fmla="*/ 3192820 h 4684889"/>
              <a:gd name="connsiteX5" fmla="*/ 6530944 w 6807684"/>
              <a:gd name="connsiteY5" fmla="*/ 1811544 h 4684889"/>
              <a:gd name="connsiteX6" fmla="*/ 6807684 w 6807684"/>
              <a:gd name="connsiteY6" fmla="*/ 1817996 h 4684889"/>
              <a:gd name="connsiteX7" fmla="*/ 5565422 w 6807684"/>
              <a:gd name="connsiteY7" fmla="*/ 598311 h 4684889"/>
              <a:gd name="connsiteX8" fmla="*/ 4210755 w 6807684"/>
              <a:gd name="connsiteY8" fmla="*/ 56445 h 4684889"/>
              <a:gd name="connsiteX9" fmla="*/ 3984978 w 6807684"/>
              <a:gd name="connsiteY9" fmla="*/ 0 h 4684889"/>
              <a:gd name="connsiteX10" fmla="*/ 3544711 w 6807684"/>
              <a:gd name="connsiteY10" fmla="*/ 22578 h 4684889"/>
              <a:gd name="connsiteX11" fmla="*/ 2957689 w 6807684"/>
              <a:gd name="connsiteY11" fmla="*/ 79022 h 4684889"/>
              <a:gd name="connsiteX12" fmla="*/ 2709333 w 6807684"/>
              <a:gd name="connsiteY12" fmla="*/ 349956 h 4684889"/>
              <a:gd name="connsiteX13" fmla="*/ 553155 w 6807684"/>
              <a:gd name="connsiteY13" fmla="*/ 2585156 h 4684889"/>
              <a:gd name="connsiteX14" fmla="*/ 0 w 6807684"/>
              <a:gd name="connsiteY14" fmla="*/ 4289778 h 4684889"/>
              <a:gd name="connsiteX15" fmla="*/ 101600 w 6807684"/>
              <a:gd name="connsiteY15" fmla="*/ 4684889 h 4684889"/>
              <a:gd name="connsiteX16" fmla="*/ 191911 w 6807684"/>
              <a:gd name="connsiteY16" fmla="*/ 4639733 h 4684889"/>
              <a:gd name="connsiteX0" fmla="*/ 22578 w 6807684"/>
              <a:gd name="connsiteY0" fmla="*/ 4684889 h 4684889"/>
              <a:gd name="connsiteX1" fmla="*/ 2449689 w 6807684"/>
              <a:gd name="connsiteY1" fmla="*/ 3759200 h 4684889"/>
              <a:gd name="connsiteX2" fmla="*/ 2912533 w 6807684"/>
              <a:gd name="connsiteY2" fmla="*/ 3544711 h 4684889"/>
              <a:gd name="connsiteX3" fmla="*/ 3747911 w 6807684"/>
              <a:gd name="connsiteY3" fmla="*/ 3431822 h 4684889"/>
              <a:gd name="connsiteX4" fmla="*/ 4422341 w 6807684"/>
              <a:gd name="connsiteY4" fmla="*/ 3192820 h 4684889"/>
              <a:gd name="connsiteX5" fmla="*/ 6570132 w 6807684"/>
              <a:gd name="connsiteY5" fmla="*/ 1902984 h 4684889"/>
              <a:gd name="connsiteX6" fmla="*/ 6807684 w 6807684"/>
              <a:gd name="connsiteY6" fmla="*/ 1817996 h 4684889"/>
              <a:gd name="connsiteX7" fmla="*/ 5565422 w 6807684"/>
              <a:gd name="connsiteY7" fmla="*/ 598311 h 4684889"/>
              <a:gd name="connsiteX8" fmla="*/ 4210755 w 6807684"/>
              <a:gd name="connsiteY8" fmla="*/ 56445 h 4684889"/>
              <a:gd name="connsiteX9" fmla="*/ 3984978 w 6807684"/>
              <a:gd name="connsiteY9" fmla="*/ 0 h 4684889"/>
              <a:gd name="connsiteX10" fmla="*/ 3544711 w 6807684"/>
              <a:gd name="connsiteY10" fmla="*/ 22578 h 4684889"/>
              <a:gd name="connsiteX11" fmla="*/ 2957689 w 6807684"/>
              <a:gd name="connsiteY11" fmla="*/ 79022 h 4684889"/>
              <a:gd name="connsiteX12" fmla="*/ 2709333 w 6807684"/>
              <a:gd name="connsiteY12" fmla="*/ 349956 h 4684889"/>
              <a:gd name="connsiteX13" fmla="*/ 553155 w 6807684"/>
              <a:gd name="connsiteY13" fmla="*/ 2585156 h 4684889"/>
              <a:gd name="connsiteX14" fmla="*/ 0 w 6807684"/>
              <a:gd name="connsiteY14" fmla="*/ 4289778 h 4684889"/>
              <a:gd name="connsiteX15" fmla="*/ 101600 w 6807684"/>
              <a:gd name="connsiteY15" fmla="*/ 4684889 h 4684889"/>
              <a:gd name="connsiteX16" fmla="*/ 191911 w 6807684"/>
              <a:gd name="connsiteY16" fmla="*/ 4639733 h 4684889"/>
              <a:gd name="connsiteX0" fmla="*/ 22578 w 6807684"/>
              <a:gd name="connsiteY0" fmla="*/ 4684889 h 4684889"/>
              <a:gd name="connsiteX1" fmla="*/ 2449689 w 6807684"/>
              <a:gd name="connsiteY1" fmla="*/ 3759200 h 4684889"/>
              <a:gd name="connsiteX2" fmla="*/ 2912533 w 6807684"/>
              <a:gd name="connsiteY2" fmla="*/ 3544711 h 4684889"/>
              <a:gd name="connsiteX3" fmla="*/ 3747911 w 6807684"/>
              <a:gd name="connsiteY3" fmla="*/ 3431822 h 4684889"/>
              <a:gd name="connsiteX4" fmla="*/ 4422341 w 6807684"/>
              <a:gd name="connsiteY4" fmla="*/ 3192820 h 4684889"/>
              <a:gd name="connsiteX5" fmla="*/ 6570132 w 6807684"/>
              <a:gd name="connsiteY5" fmla="*/ 1902984 h 4684889"/>
              <a:gd name="connsiteX6" fmla="*/ 6807684 w 6807684"/>
              <a:gd name="connsiteY6" fmla="*/ 1817996 h 4684889"/>
              <a:gd name="connsiteX7" fmla="*/ 5565422 w 6807684"/>
              <a:gd name="connsiteY7" fmla="*/ 598311 h 4684889"/>
              <a:gd name="connsiteX8" fmla="*/ 4210755 w 6807684"/>
              <a:gd name="connsiteY8" fmla="*/ 56445 h 4684889"/>
              <a:gd name="connsiteX9" fmla="*/ 3984978 w 6807684"/>
              <a:gd name="connsiteY9" fmla="*/ 0 h 4684889"/>
              <a:gd name="connsiteX10" fmla="*/ 3544711 w 6807684"/>
              <a:gd name="connsiteY10" fmla="*/ 22578 h 4684889"/>
              <a:gd name="connsiteX11" fmla="*/ 2957689 w 6807684"/>
              <a:gd name="connsiteY11" fmla="*/ 79022 h 4684889"/>
              <a:gd name="connsiteX12" fmla="*/ 2709333 w 6807684"/>
              <a:gd name="connsiteY12" fmla="*/ 349956 h 4684889"/>
              <a:gd name="connsiteX13" fmla="*/ 553155 w 6807684"/>
              <a:gd name="connsiteY13" fmla="*/ 2585156 h 4684889"/>
              <a:gd name="connsiteX14" fmla="*/ 0 w 6807684"/>
              <a:gd name="connsiteY14" fmla="*/ 4289778 h 4684889"/>
              <a:gd name="connsiteX15" fmla="*/ 101600 w 6807684"/>
              <a:gd name="connsiteY15" fmla="*/ 4684889 h 4684889"/>
              <a:gd name="connsiteX16" fmla="*/ 191911 w 6807684"/>
              <a:gd name="connsiteY16" fmla="*/ 4639733 h 4684889"/>
              <a:gd name="connsiteX0" fmla="*/ 22578 w 6807684"/>
              <a:gd name="connsiteY0" fmla="*/ 4684889 h 4684889"/>
              <a:gd name="connsiteX1" fmla="*/ 2449689 w 6807684"/>
              <a:gd name="connsiteY1" fmla="*/ 3759200 h 4684889"/>
              <a:gd name="connsiteX2" fmla="*/ 2912533 w 6807684"/>
              <a:gd name="connsiteY2" fmla="*/ 3544711 h 4684889"/>
              <a:gd name="connsiteX3" fmla="*/ 3747911 w 6807684"/>
              <a:gd name="connsiteY3" fmla="*/ 3431822 h 4684889"/>
              <a:gd name="connsiteX4" fmla="*/ 4422341 w 6807684"/>
              <a:gd name="connsiteY4" fmla="*/ 3192820 h 4684889"/>
              <a:gd name="connsiteX5" fmla="*/ 6544006 w 6807684"/>
              <a:gd name="connsiteY5" fmla="*/ 1942172 h 4684889"/>
              <a:gd name="connsiteX6" fmla="*/ 6807684 w 6807684"/>
              <a:gd name="connsiteY6" fmla="*/ 1817996 h 4684889"/>
              <a:gd name="connsiteX7" fmla="*/ 5565422 w 6807684"/>
              <a:gd name="connsiteY7" fmla="*/ 598311 h 4684889"/>
              <a:gd name="connsiteX8" fmla="*/ 4210755 w 6807684"/>
              <a:gd name="connsiteY8" fmla="*/ 56445 h 4684889"/>
              <a:gd name="connsiteX9" fmla="*/ 3984978 w 6807684"/>
              <a:gd name="connsiteY9" fmla="*/ 0 h 4684889"/>
              <a:gd name="connsiteX10" fmla="*/ 3544711 w 6807684"/>
              <a:gd name="connsiteY10" fmla="*/ 22578 h 4684889"/>
              <a:gd name="connsiteX11" fmla="*/ 2957689 w 6807684"/>
              <a:gd name="connsiteY11" fmla="*/ 79022 h 4684889"/>
              <a:gd name="connsiteX12" fmla="*/ 2709333 w 6807684"/>
              <a:gd name="connsiteY12" fmla="*/ 349956 h 4684889"/>
              <a:gd name="connsiteX13" fmla="*/ 553155 w 6807684"/>
              <a:gd name="connsiteY13" fmla="*/ 2585156 h 4684889"/>
              <a:gd name="connsiteX14" fmla="*/ 0 w 6807684"/>
              <a:gd name="connsiteY14" fmla="*/ 4289778 h 4684889"/>
              <a:gd name="connsiteX15" fmla="*/ 101600 w 6807684"/>
              <a:gd name="connsiteY15" fmla="*/ 4684889 h 4684889"/>
              <a:gd name="connsiteX16" fmla="*/ 191911 w 6807684"/>
              <a:gd name="connsiteY16" fmla="*/ 4639733 h 4684889"/>
              <a:gd name="connsiteX0" fmla="*/ 22578 w 6807684"/>
              <a:gd name="connsiteY0" fmla="*/ 4684889 h 4684889"/>
              <a:gd name="connsiteX1" fmla="*/ 2684820 w 6807684"/>
              <a:gd name="connsiteY1" fmla="*/ 4151086 h 4684889"/>
              <a:gd name="connsiteX2" fmla="*/ 2912533 w 6807684"/>
              <a:gd name="connsiteY2" fmla="*/ 3544711 h 4684889"/>
              <a:gd name="connsiteX3" fmla="*/ 3747911 w 6807684"/>
              <a:gd name="connsiteY3" fmla="*/ 3431822 h 4684889"/>
              <a:gd name="connsiteX4" fmla="*/ 4422341 w 6807684"/>
              <a:gd name="connsiteY4" fmla="*/ 3192820 h 4684889"/>
              <a:gd name="connsiteX5" fmla="*/ 6544006 w 6807684"/>
              <a:gd name="connsiteY5" fmla="*/ 1942172 h 4684889"/>
              <a:gd name="connsiteX6" fmla="*/ 6807684 w 6807684"/>
              <a:gd name="connsiteY6" fmla="*/ 1817996 h 4684889"/>
              <a:gd name="connsiteX7" fmla="*/ 5565422 w 6807684"/>
              <a:gd name="connsiteY7" fmla="*/ 598311 h 4684889"/>
              <a:gd name="connsiteX8" fmla="*/ 4210755 w 6807684"/>
              <a:gd name="connsiteY8" fmla="*/ 56445 h 4684889"/>
              <a:gd name="connsiteX9" fmla="*/ 3984978 w 6807684"/>
              <a:gd name="connsiteY9" fmla="*/ 0 h 4684889"/>
              <a:gd name="connsiteX10" fmla="*/ 3544711 w 6807684"/>
              <a:gd name="connsiteY10" fmla="*/ 22578 h 4684889"/>
              <a:gd name="connsiteX11" fmla="*/ 2957689 w 6807684"/>
              <a:gd name="connsiteY11" fmla="*/ 79022 h 4684889"/>
              <a:gd name="connsiteX12" fmla="*/ 2709333 w 6807684"/>
              <a:gd name="connsiteY12" fmla="*/ 349956 h 4684889"/>
              <a:gd name="connsiteX13" fmla="*/ 553155 w 6807684"/>
              <a:gd name="connsiteY13" fmla="*/ 2585156 h 4684889"/>
              <a:gd name="connsiteX14" fmla="*/ 0 w 6807684"/>
              <a:gd name="connsiteY14" fmla="*/ 4289778 h 4684889"/>
              <a:gd name="connsiteX15" fmla="*/ 101600 w 6807684"/>
              <a:gd name="connsiteY15" fmla="*/ 4684889 h 4684889"/>
              <a:gd name="connsiteX16" fmla="*/ 191911 w 6807684"/>
              <a:gd name="connsiteY16" fmla="*/ 4639733 h 4684889"/>
              <a:gd name="connsiteX0" fmla="*/ 22578 w 6807684"/>
              <a:gd name="connsiteY0" fmla="*/ 4684889 h 4684889"/>
              <a:gd name="connsiteX1" fmla="*/ 2684820 w 6807684"/>
              <a:gd name="connsiteY1" fmla="*/ 4151086 h 4684889"/>
              <a:gd name="connsiteX2" fmla="*/ 2912533 w 6807684"/>
              <a:gd name="connsiteY2" fmla="*/ 3544711 h 4684889"/>
              <a:gd name="connsiteX3" fmla="*/ 3747911 w 6807684"/>
              <a:gd name="connsiteY3" fmla="*/ 3431822 h 4684889"/>
              <a:gd name="connsiteX4" fmla="*/ 4592158 w 6807684"/>
              <a:gd name="connsiteY4" fmla="*/ 3493266 h 4684889"/>
              <a:gd name="connsiteX5" fmla="*/ 6544006 w 6807684"/>
              <a:gd name="connsiteY5" fmla="*/ 1942172 h 4684889"/>
              <a:gd name="connsiteX6" fmla="*/ 6807684 w 6807684"/>
              <a:gd name="connsiteY6" fmla="*/ 1817996 h 4684889"/>
              <a:gd name="connsiteX7" fmla="*/ 5565422 w 6807684"/>
              <a:gd name="connsiteY7" fmla="*/ 598311 h 4684889"/>
              <a:gd name="connsiteX8" fmla="*/ 4210755 w 6807684"/>
              <a:gd name="connsiteY8" fmla="*/ 56445 h 4684889"/>
              <a:gd name="connsiteX9" fmla="*/ 3984978 w 6807684"/>
              <a:gd name="connsiteY9" fmla="*/ 0 h 4684889"/>
              <a:gd name="connsiteX10" fmla="*/ 3544711 w 6807684"/>
              <a:gd name="connsiteY10" fmla="*/ 22578 h 4684889"/>
              <a:gd name="connsiteX11" fmla="*/ 2957689 w 6807684"/>
              <a:gd name="connsiteY11" fmla="*/ 79022 h 4684889"/>
              <a:gd name="connsiteX12" fmla="*/ 2709333 w 6807684"/>
              <a:gd name="connsiteY12" fmla="*/ 349956 h 4684889"/>
              <a:gd name="connsiteX13" fmla="*/ 553155 w 6807684"/>
              <a:gd name="connsiteY13" fmla="*/ 2585156 h 4684889"/>
              <a:gd name="connsiteX14" fmla="*/ 0 w 6807684"/>
              <a:gd name="connsiteY14" fmla="*/ 4289778 h 4684889"/>
              <a:gd name="connsiteX15" fmla="*/ 101600 w 6807684"/>
              <a:gd name="connsiteY15" fmla="*/ 4684889 h 4684889"/>
              <a:gd name="connsiteX16" fmla="*/ 191911 w 6807684"/>
              <a:gd name="connsiteY16" fmla="*/ 4639733 h 4684889"/>
              <a:gd name="connsiteX0" fmla="*/ 22578 w 6807684"/>
              <a:gd name="connsiteY0" fmla="*/ 4684889 h 4684889"/>
              <a:gd name="connsiteX1" fmla="*/ 2684820 w 6807684"/>
              <a:gd name="connsiteY1" fmla="*/ 4151086 h 4684889"/>
              <a:gd name="connsiteX2" fmla="*/ 2912533 w 6807684"/>
              <a:gd name="connsiteY2" fmla="*/ 3544711 h 4684889"/>
              <a:gd name="connsiteX3" fmla="*/ 3747911 w 6807684"/>
              <a:gd name="connsiteY3" fmla="*/ 3431822 h 4684889"/>
              <a:gd name="connsiteX4" fmla="*/ 4592158 w 6807684"/>
              <a:gd name="connsiteY4" fmla="*/ 3493266 h 4684889"/>
              <a:gd name="connsiteX5" fmla="*/ 6544006 w 6807684"/>
              <a:gd name="connsiteY5" fmla="*/ 1942172 h 4684889"/>
              <a:gd name="connsiteX6" fmla="*/ 6807684 w 6807684"/>
              <a:gd name="connsiteY6" fmla="*/ 1817996 h 4684889"/>
              <a:gd name="connsiteX7" fmla="*/ 5565422 w 6807684"/>
              <a:gd name="connsiteY7" fmla="*/ 598311 h 4684889"/>
              <a:gd name="connsiteX8" fmla="*/ 4210755 w 6807684"/>
              <a:gd name="connsiteY8" fmla="*/ 56445 h 4684889"/>
              <a:gd name="connsiteX9" fmla="*/ 3984978 w 6807684"/>
              <a:gd name="connsiteY9" fmla="*/ 0 h 4684889"/>
              <a:gd name="connsiteX10" fmla="*/ 3544711 w 6807684"/>
              <a:gd name="connsiteY10" fmla="*/ 22578 h 4684889"/>
              <a:gd name="connsiteX11" fmla="*/ 2957689 w 6807684"/>
              <a:gd name="connsiteY11" fmla="*/ 79022 h 4684889"/>
              <a:gd name="connsiteX12" fmla="*/ 2709333 w 6807684"/>
              <a:gd name="connsiteY12" fmla="*/ 349956 h 4684889"/>
              <a:gd name="connsiteX13" fmla="*/ 553155 w 6807684"/>
              <a:gd name="connsiteY13" fmla="*/ 2585156 h 4684889"/>
              <a:gd name="connsiteX14" fmla="*/ 0 w 6807684"/>
              <a:gd name="connsiteY14" fmla="*/ 4289778 h 4684889"/>
              <a:gd name="connsiteX15" fmla="*/ 101600 w 6807684"/>
              <a:gd name="connsiteY15" fmla="*/ 4684889 h 4684889"/>
              <a:gd name="connsiteX16" fmla="*/ 191911 w 6807684"/>
              <a:gd name="connsiteY16" fmla="*/ 4639733 h 4684889"/>
              <a:gd name="connsiteX0" fmla="*/ 22578 w 6807684"/>
              <a:gd name="connsiteY0" fmla="*/ 4684889 h 4684889"/>
              <a:gd name="connsiteX1" fmla="*/ 2684820 w 6807684"/>
              <a:gd name="connsiteY1" fmla="*/ 4151086 h 4684889"/>
              <a:gd name="connsiteX2" fmla="*/ 2912533 w 6807684"/>
              <a:gd name="connsiteY2" fmla="*/ 3544711 h 4684889"/>
              <a:gd name="connsiteX3" fmla="*/ 3747911 w 6807684"/>
              <a:gd name="connsiteY3" fmla="*/ 3431822 h 4684889"/>
              <a:gd name="connsiteX4" fmla="*/ 4592158 w 6807684"/>
              <a:gd name="connsiteY4" fmla="*/ 3493266 h 4684889"/>
              <a:gd name="connsiteX5" fmla="*/ 6661572 w 6807684"/>
              <a:gd name="connsiteY5" fmla="*/ 2020549 h 4684889"/>
              <a:gd name="connsiteX6" fmla="*/ 6807684 w 6807684"/>
              <a:gd name="connsiteY6" fmla="*/ 1817996 h 4684889"/>
              <a:gd name="connsiteX7" fmla="*/ 5565422 w 6807684"/>
              <a:gd name="connsiteY7" fmla="*/ 598311 h 4684889"/>
              <a:gd name="connsiteX8" fmla="*/ 4210755 w 6807684"/>
              <a:gd name="connsiteY8" fmla="*/ 56445 h 4684889"/>
              <a:gd name="connsiteX9" fmla="*/ 3984978 w 6807684"/>
              <a:gd name="connsiteY9" fmla="*/ 0 h 4684889"/>
              <a:gd name="connsiteX10" fmla="*/ 3544711 w 6807684"/>
              <a:gd name="connsiteY10" fmla="*/ 22578 h 4684889"/>
              <a:gd name="connsiteX11" fmla="*/ 2957689 w 6807684"/>
              <a:gd name="connsiteY11" fmla="*/ 79022 h 4684889"/>
              <a:gd name="connsiteX12" fmla="*/ 2709333 w 6807684"/>
              <a:gd name="connsiteY12" fmla="*/ 349956 h 4684889"/>
              <a:gd name="connsiteX13" fmla="*/ 553155 w 6807684"/>
              <a:gd name="connsiteY13" fmla="*/ 2585156 h 4684889"/>
              <a:gd name="connsiteX14" fmla="*/ 0 w 6807684"/>
              <a:gd name="connsiteY14" fmla="*/ 4289778 h 4684889"/>
              <a:gd name="connsiteX15" fmla="*/ 101600 w 6807684"/>
              <a:gd name="connsiteY15" fmla="*/ 4684889 h 4684889"/>
              <a:gd name="connsiteX16" fmla="*/ 191911 w 6807684"/>
              <a:gd name="connsiteY16" fmla="*/ 4639733 h 4684889"/>
              <a:gd name="connsiteX0" fmla="*/ 22578 w 6807684"/>
              <a:gd name="connsiteY0" fmla="*/ 4684889 h 4684889"/>
              <a:gd name="connsiteX1" fmla="*/ 2684820 w 6807684"/>
              <a:gd name="connsiteY1" fmla="*/ 4151086 h 4684889"/>
              <a:gd name="connsiteX2" fmla="*/ 2912533 w 6807684"/>
              <a:gd name="connsiteY2" fmla="*/ 3544711 h 4684889"/>
              <a:gd name="connsiteX3" fmla="*/ 3747911 w 6807684"/>
              <a:gd name="connsiteY3" fmla="*/ 3431822 h 4684889"/>
              <a:gd name="connsiteX4" fmla="*/ 4592158 w 6807684"/>
              <a:gd name="connsiteY4" fmla="*/ 3493266 h 4684889"/>
              <a:gd name="connsiteX5" fmla="*/ 6661572 w 6807684"/>
              <a:gd name="connsiteY5" fmla="*/ 2020549 h 4684889"/>
              <a:gd name="connsiteX6" fmla="*/ 6807684 w 6807684"/>
              <a:gd name="connsiteY6" fmla="*/ 1817996 h 4684889"/>
              <a:gd name="connsiteX7" fmla="*/ 5565422 w 6807684"/>
              <a:gd name="connsiteY7" fmla="*/ 598311 h 4684889"/>
              <a:gd name="connsiteX8" fmla="*/ 4210755 w 6807684"/>
              <a:gd name="connsiteY8" fmla="*/ 56445 h 4684889"/>
              <a:gd name="connsiteX9" fmla="*/ 3984978 w 6807684"/>
              <a:gd name="connsiteY9" fmla="*/ 0 h 4684889"/>
              <a:gd name="connsiteX10" fmla="*/ 3544711 w 6807684"/>
              <a:gd name="connsiteY10" fmla="*/ 22578 h 4684889"/>
              <a:gd name="connsiteX11" fmla="*/ 2957689 w 6807684"/>
              <a:gd name="connsiteY11" fmla="*/ 79022 h 4684889"/>
              <a:gd name="connsiteX12" fmla="*/ 2709333 w 6807684"/>
              <a:gd name="connsiteY12" fmla="*/ 349956 h 4684889"/>
              <a:gd name="connsiteX13" fmla="*/ 553155 w 6807684"/>
              <a:gd name="connsiteY13" fmla="*/ 2585156 h 4684889"/>
              <a:gd name="connsiteX14" fmla="*/ 0 w 6807684"/>
              <a:gd name="connsiteY14" fmla="*/ 4289778 h 4684889"/>
              <a:gd name="connsiteX15" fmla="*/ 101600 w 6807684"/>
              <a:gd name="connsiteY15" fmla="*/ 4684889 h 4684889"/>
              <a:gd name="connsiteX16" fmla="*/ 191911 w 6807684"/>
              <a:gd name="connsiteY16" fmla="*/ 4639733 h 4684889"/>
              <a:gd name="connsiteX0" fmla="*/ 22578 w 6807684"/>
              <a:gd name="connsiteY0" fmla="*/ 4684889 h 4684889"/>
              <a:gd name="connsiteX1" fmla="*/ 2684820 w 6807684"/>
              <a:gd name="connsiteY1" fmla="*/ 4151086 h 4684889"/>
              <a:gd name="connsiteX2" fmla="*/ 2912533 w 6807684"/>
              <a:gd name="connsiteY2" fmla="*/ 3544711 h 4684889"/>
              <a:gd name="connsiteX3" fmla="*/ 3852414 w 6807684"/>
              <a:gd name="connsiteY3" fmla="*/ 3745330 h 4684889"/>
              <a:gd name="connsiteX4" fmla="*/ 4592158 w 6807684"/>
              <a:gd name="connsiteY4" fmla="*/ 3493266 h 4684889"/>
              <a:gd name="connsiteX5" fmla="*/ 6661572 w 6807684"/>
              <a:gd name="connsiteY5" fmla="*/ 2020549 h 4684889"/>
              <a:gd name="connsiteX6" fmla="*/ 6807684 w 6807684"/>
              <a:gd name="connsiteY6" fmla="*/ 1817996 h 4684889"/>
              <a:gd name="connsiteX7" fmla="*/ 5565422 w 6807684"/>
              <a:gd name="connsiteY7" fmla="*/ 598311 h 4684889"/>
              <a:gd name="connsiteX8" fmla="*/ 4210755 w 6807684"/>
              <a:gd name="connsiteY8" fmla="*/ 56445 h 4684889"/>
              <a:gd name="connsiteX9" fmla="*/ 3984978 w 6807684"/>
              <a:gd name="connsiteY9" fmla="*/ 0 h 4684889"/>
              <a:gd name="connsiteX10" fmla="*/ 3544711 w 6807684"/>
              <a:gd name="connsiteY10" fmla="*/ 22578 h 4684889"/>
              <a:gd name="connsiteX11" fmla="*/ 2957689 w 6807684"/>
              <a:gd name="connsiteY11" fmla="*/ 79022 h 4684889"/>
              <a:gd name="connsiteX12" fmla="*/ 2709333 w 6807684"/>
              <a:gd name="connsiteY12" fmla="*/ 349956 h 4684889"/>
              <a:gd name="connsiteX13" fmla="*/ 553155 w 6807684"/>
              <a:gd name="connsiteY13" fmla="*/ 2585156 h 4684889"/>
              <a:gd name="connsiteX14" fmla="*/ 0 w 6807684"/>
              <a:gd name="connsiteY14" fmla="*/ 4289778 h 4684889"/>
              <a:gd name="connsiteX15" fmla="*/ 101600 w 6807684"/>
              <a:gd name="connsiteY15" fmla="*/ 4684889 h 4684889"/>
              <a:gd name="connsiteX16" fmla="*/ 191911 w 6807684"/>
              <a:gd name="connsiteY16" fmla="*/ 4639733 h 4684889"/>
              <a:gd name="connsiteX0" fmla="*/ 22578 w 6807684"/>
              <a:gd name="connsiteY0" fmla="*/ 4684889 h 4684889"/>
              <a:gd name="connsiteX1" fmla="*/ 2684820 w 6807684"/>
              <a:gd name="connsiteY1" fmla="*/ 4151086 h 4684889"/>
              <a:gd name="connsiteX2" fmla="*/ 2912533 w 6807684"/>
              <a:gd name="connsiteY2" fmla="*/ 3544711 h 4684889"/>
              <a:gd name="connsiteX3" fmla="*/ 3852414 w 6807684"/>
              <a:gd name="connsiteY3" fmla="*/ 3745330 h 4684889"/>
              <a:gd name="connsiteX4" fmla="*/ 4592158 w 6807684"/>
              <a:gd name="connsiteY4" fmla="*/ 3493266 h 4684889"/>
              <a:gd name="connsiteX5" fmla="*/ 6661572 w 6807684"/>
              <a:gd name="connsiteY5" fmla="*/ 2020549 h 4684889"/>
              <a:gd name="connsiteX6" fmla="*/ 6807684 w 6807684"/>
              <a:gd name="connsiteY6" fmla="*/ 1817996 h 4684889"/>
              <a:gd name="connsiteX7" fmla="*/ 5565422 w 6807684"/>
              <a:gd name="connsiteY7" fmla="*/ 598311 h 4684889"/>
              <a:gd name="connsiteX8" fmla="*/ 4210755 w 6807684"/>
              <a:gd name="connsiteY8" fmla="*/ 56445 h 4684889"/>
              <a:gd name="connsiteX9" fmla="*/ 3984978 w 6807684"/>
              <a:gd name="connsiteY9" fmla="*/ 0 h 4684889"/>
              <a:gd name="connsiteX10" fmla="*/ 3544711 w 6807684"/>
              <a:gd name="connsiteY10" fmla="*/ 22578 h 4684889"/>
              <a:gd name="connsiteX11" fmla="*/ 2957689 w 6807684"/>
              <a:gd name="connsiteY11" fmla="*/ 79022 h 4684889"/>
              <a:gd name="connsiteX12" fmla="*/ 2709333 w 6807684"/>
              <a:gd name="connsiteY12" fmla="*/ 349956 h 4684889"/>
              <a:gd name="connsiteX13" fmla="*/ 553155 w 6807684"/>
              <a:gd name="connsiteY13" fmla="*/ 2585156 h 4684889"/>
              <a:gd name="connsiteX14" fmla="*/ 0 w 6807684"/>
              <a:gd name="connsiteY14" fmla="*/ 4289778 h 4684889"/>
              <a:gd name="connsiteX15" fmla="*/ 101600 w 6807684"/>
              <a:gd name="connsiteY15" fmla="*/ 4684889 h 4684889"/>
              <a:gd name="connsiteX16" fmla="*/ 191911 w 6807684"/>
              <a:gd name="connsiteY16" fmla="*/ 4639733 h 4684889"/>
              <a:gd name="connsiteX0" fmla="*/ 22578 w 6807684"/>
              <a:gd name="connsiteY0" fmla="*/ 4684889 h 4684889"/>
              <a:gd name="connsiteX1" fmla="*/ 2684820 w 6807684"/>
              <a:gd name="connsiteY1" fmla="*/ 4151086 h 4684889"/>
              <a:gd name="connsiteX2" fmla="*/ 3317482 w 6807684"/>
              <a:gd name="connsiteY2" fmla="*/ 4132540 h 4684889"/>
              <a:gd name="connsiteX3" fmla="*/ 3852414 w 6807684"/>
              <a:gd name="connsiteY3" fmla="*/ 3745330 h 4684889"/>
              <a:gd name="connsiteX4" fmla="*/ 4592158 w 6807684"/>
              <a:gd name="connsiteY4" fmla="*/ 3493266 h 4684889"/>
              <a:gd name="connsiteX5" fmla="*/ 6661572 w 6807684"/>
              <a:gd name="connsiteY5" fmla="*/ 2020549 h 4684889"/>
              <a:gd name="connsiteX6" fmla="*/ 6807684 w 6807684"/>
              <a:gd name="connsiteY6" fmla="*/ 1817996 h 4684889"/>
              <a:gd name="connsiteX7" fmla="*/ 5565422 w 6807684"/>
              <a:gd name="connsiteY7" fmla="*/ 598311 h 4684889"/>
              <a:gd name="connsiteX8" fmla="*/ 4210755 w 6807684"/>
              <a:gd name="connsiteY8" fmla="*/ 56445 h 4684889"/>
              <a:gd name="connsiteX9" fmla="*/ 3984978 w 6807684"/>
              <a:gd name="connsiteY9" fmla="*/ 0 h 4684889"/>
              <a:gd name="connsiteX10" fmla="*/ 3544711 w 6807684"/>
              <a:gd name="connsiteY10" fmla="*/ 22578 h 4684889"/>
              <a:gd name="connsiteX11" fmla="*/ 2957689 w 6807684"/>
              <a:gd name="connsiteY11" fmla="*/ 79022 h 4684889"/>
              <a:gd name="connsiteX12" fmla="*/ 2709333 w 6807684"/>
              <a:gd name="connsiteY12" fmla="*/ 349956 h 4684889"/>
              <a:gd name="connsiteX13" fmla="*/ 553155 w 6807684"/>
              <a:gd name="connsiteY13" fmla="*/ 2585156 h 4684889"/>
              <a:gd name="connsiteX14" fmla="*/ 0 w 6807684"/>
              <a:gd name="connsiteY14" fmla="*/ 4289778 h 4684889"/>
              <a:gd name="connsiteX15" fmla="*/ 101600 w 6807684"/>
              <a:gd name="connsiteY15" fmla="*/ 4684889 h 4684889"/>
              <a:gd name="connsiteX16" fmla="*/ 191911 w 6807684"/>
              <a:gd name="connsiteY16" fmla="*/ 4639733 h 4684889"/>
              <a:gd name="connsiteX0" fmla="*/ 22578 w 6807684"/>
              <a:gd name="connsiteY0" fmla="*/ 4684889 h 4684889"/>
              <a:gd name="connsiteX1" fmla="*/ 2684820 w 6807684"/>
              <a:gd name="connsiteY1" fmla="*/ 4151086 h 4684889"/>
              <a:gd name="connsiteX2" fmla="*/ 3317482 w 6807684"/>
              <a:gd name="connsiteY2" fmla="*/ 4132540 h 4684889"/>
              <a:gd name="connsiteX3" fmla="*/ 4100608 w 6807684"/>
              <a:gd name="connsiteY3" fmla="*/ 3862896 h 4684889"/>
              <a:gd name="connsiteX4" fmla="*/ 4592158 w 6807684"/>
              <a:gd name="connsiteY4" fmla="*/ 3493266 h 4684889"/>
              <a:gd name="connsiteX5" fmla="*/ 6661572 w 6807684"/>
              <a:gd name="connsiteY5" fmla="*/ 2020549 h 4684889"/>
              <a:gd name="connsiteX6" fmla="*/ 6807684 w 6807684"/>
              <a:gd name="connsiteY6" fmla="*/ 1817996 h 4684889"/>
              <a:gd name="connsiteX7" fmla="*/ 5565422 w 6807684"/>
              <a:gd name="connsiteY7" fmla="*/ 598311 h 4684889"/>
              <a:gd name="connsiteX8" fmla="*/ 4210755 w 6807684"/>
              <a:gd name="connsiteY8" fmla="*/ 56445 h 4684889"/>
              <a:gd name="connsiteX9" fmla="*/ 3984978 w 6807684"/>
              <a:gd name="connsiteY9" fmla="*/ 0 h 4684889"/>
              <a:gd name="connsiteX10" fmla="*/ 3544711 w 6807684"/>
              <a:gd name="connsiteY10" fmla="*/ 22578 h 4684889"/>
              <a:gd name="connsiteX11" fmla="*/ 2957689 w 6807684"/>
              <a:gd name="connsiteY11" fmla="*/ 79022 h 4684889"/>
              <a:gd name="connsiteX12" fmla="*/ 2709333 w 6807684"/>
              <a:gd name="connsiteY12" fmla="*/ 349956 h 4684889"/>
              <a:gd name="connsiteX13" fmla="*/ 553155 w 6807684"/>
              <a:gd name="connsiteY13" fmla="*/ 2585156 h 4684889"/>
              <a:gd name="connsiteX14" fmla="*/ 0 w 6807684"/>
              <a:gd name="connsiteY14" fmla="*/ 4289778 h 4684889"/>
              <a:gd name="connsiteX15" fmla="*/ 101600 w 6807684"/>
              <a:gd name="connsiteY15" fmla="*/ 4684889 h 4684889"/>
              <a:gd name="connsiteX16" fmla="*/ 191911 w 6807684"/>
              <a:gd name="connsiteY16" fmla="*/ 4639733 h 4684889"/>
              <a:gd name="connsiteX0" fmla="*/ 22578 w 6807684"/>
              <a:gd name="connsiteY0" fmla="*/ 4684889 h 4684889"/>
              <a:gd name="connsiteX1" fmla="*/ 2684820 w 6807684"/>
              <a:gd name="connsiteY1" fmla="*/ 4151086 h 4684889"/>
              <a:gd name="connsiteX2" fmla="*/ 3317482 w 6807684"/>
              <a:gd name="connsiteY2" fmla="*/ 4132540 h 4684889"/>
              <a:gd name="connsiteX3" fmla="*/ 4178985 w 6807684"/>
              <a:gd name="connsiteY3" fmla="*/ 3928210 h 4684889"/>
              <a:gd name="connsiteX4" fmla="*/ 4592158 w 6807684"/>
              <a:gd name="connsiteY4" fmla="*/ 3493266 h 4684889"/>
              <a:gd name="connsiteX5" fmla="*/ 6661572 w 6807684"/>
              <a:gd name="connsiteY5" fmla="*/ 2020549 h 4684889"/>
              <a:gd name="connsiteX6" fmla="*/ 6807684 w 6807684"/>
              <a:gd name="connsiteY6" fmla="*/ 1817996 h 4684889"/>
              <a:gd name="connsiteX7" fmla="*/ 5565422 w 6807684"/>
              <a:gd name="connsiteY7" fmla="*/ 598311 h 4684889"/>
              <a:gd name="connsiteX8" fmla="*/ 4210755 w 6807684"/>
              <a:gd name="connsiteY8" fmla="*/ 56445 h 4684889"/>
              <a:gd name="connsiteX9" fmla="*/ 3984978 w 6807684"/>
              <a:gd name="connsiteY9" fmla="*/ 0 h 4684889"/>
              <a:gd name="connsiteX10" fmla="*/ 3544711 w 6807684"/>
              <a:gd name="connsiteY10" fmla="*/ 22578 h 4684889"/>
              <a:gd name="connsiteX11" fmla="*/ 2957689 w 6807684"/>
              <a:gd name="connsiteY11" fmla="*/ 79022 h 4684889"/>
              <a:gd name="connsiteX12" fmla="*/ 2709333 w 6807684"/>
              <a:gd name="connsiteY12" fmla="*/ 349956 h 4684889"/>
              <a:gd name="connsiteX13" fmla="*/ 553155 w 6807684"/>
              <a:gd name="connsiteY13" fmla="*/ 2585156 h 4684889"/>
              <a:gd name="connsiteX14" fmla="*/ 0 w 6807684"/>
              <a:gd name="connsiteY14" fmla="*/ 4289778 h 4684889"/>
              <a:gd name="connsiteX15" fmla="*/ 101600 w 6807684"/>
              <a:gd name="connsiteY15" fmla="*/ 4684889 h 4684889"/>
              <a:gd name="connsiteX16" fmla="*/ 191911 w 6807684"/>
              <a:gd name="connsiteY16" fmla="*/ 4639733 h 4684889"/>
              <a:gd name="connsiteX0" fmla="*/ 22578 w 6807684"/>
              <a:gd name="connsiteY0" fmla="*/ 4684889 h 4684889"/>
              <a:gd name="connsiteX1" fmla="*/ 2684820 w 6807684"/>
              <a:gd name="connsiteY1" fmla="*/ 4151086 h 4684889"/>
              <a:gd name="connsiteX2" fmla="*/ 3317482 w 6807684"/>
              <a:gd name="connsiteY2" fmla="*/ 4132540 h 4684889"/>
              <a:gd name="connsiteX3" fmla="*/ 4178985 w 6807684"/>
              <a:gd name="connsiteY3" fmla="*/ 3928210 h 4684889"/>
              <a:gd name="connsiteX4" fmla="*/ 4592158 w 6807684"/>
              <a:gd name="connsiteY4" fmla="*/ 3493266 h 4684889"/>
              <a:gd name="connsiteX5" fmla="*/ 6661572 w 6807684"/>
              <a:gd name="connsiteY5" fmla="*/ 2020549 h 4684889"/>
              <a:gd name="connsiteX6" fmla="*/ 6807684 w 6807684"/>
              <a:gd name="connsiteY6" fmla="*/ 1817996 h 4684889"/>
              <a:gd name="connsiteX7" fmla="*/ 5565422 w 6807684"/>
              <a:gd name="connsiteY7" fmla="*/ 598311 h 4684889"/>
              <a:gd name="connsiteX8" fmla="*/ 4210755 w 6807684"/>
              <a:gd name="connsiteY8" fmla="*/ 56445 h 4684889"/>
              <a:gd name="connsiteX9" fmla="*/ 3984978 w 6807684"/>
              <a:gd name="connsiteY9" fmla="*/ 0 h 4684889"/>
              <a:gd name="connsiteX10" fmla="*/ 3544711 w 6807684"/>
              <a:gd name="connsiteY10" fmla="*/ 22578 h 4684889"/>
              <a:gd name="connsiteX11" fmla="*/ 2957689 w 6807684"/>
              <a:gd name="connsiteY11" fmla="*/ 79022 h 4684889"/>
              <a:gd name="connsiteX12" fmla="*/ 2709333 w 6807684"/>
              <a:gd name="connsiteY12" fmla="*/ 349956 h 4684889"/>
              <a:gd name="connsiteX13" fmla="*/ 553155 w 6807684"/>
              <a:gd name="connsiteY13" fmla="*/ 2585156 h 4684889"/>
              <a:gd name="connsiteX14" fmla="*/ 0 w 6807684"/>
              <a:gd name="connsiteY14" fmla="*/ 4289778 h 4684889"/>
              <a:gd name="connsiteX15" fmla="*/ 101600 w 6807684"/>
              <a:gd name="connsiteY15" fmla="*/ 4684889 h 4684889"/>
              <a:gd name="connsiteX16" fmla="*/ 191911 w 6807684"/>
              <a:gd name="connsiteY16" fmla="*/ 4639733 h 4684889"/>
              <a:gd name="connsiteX0" fmla="*/ 22578 w 6807684"/>
              <a:gd name="connsiteY0" fmla="*/ 4684889 h 4684889"/>
              <a:gd name="connsiteX1" fmla="*/ 2684820 w 6807684"/>
              <a:gd name="connsiteY1" fmla="*/ 4151086 h 4684889"/>
              <a:gd name="connsiteX2" fmla="*/ 3317482 w 6807684"/>
              <a:gd name="connsiteY2" fmla="*/ 4132540 h 4684889"/>
              <a:gd name="connsiteX3" fmla="*/ 4178985 w 6807684"/>
              <a:gd name="connsiteY3" fmla="*/ 3928210 h 4684889"/>
              <a:gd name="connsiteX4" fmla="*/ 4592158 w 6807684"/>
              <a:gd name="connsiteY4" fmla="*/ 3493266 h 4684889"/>
              <a:gd name="connsiteX5" fmla="*/ 6661572 w 6807684"/>
              <a:gd name="connsiteY5" fmla="*/ 2020549 h 4684889"/>
              <a:gd name="connsiteX6" fmla="*/ 6807684 w 6807684"/>
              <a:gd name="connsiteY6" fmla="*/ 1817996 h 4684889"/>
              <a:gd name="connsiteX7" fmla="*/ 5578485 w 6807684"/>
              <a:gd name="connsiteY7" fmla="*/ 467682 h 4684889"/>
              <a:gd name="connsiteX8" fmla="*/ 4210755 w 6807684"/>
              <a:gd name="connsiteY8" fmla="*/ 56445 h 4684889"/>
              <a:gd name="connsiteX9" fmla="*/ 3984978 w 6807684"/>
              <a:gd name="connsiteY9" fmla="*/ 0 h 4684889"/>
              <a:gd name="connsiteX10" fmla="*/ 3544711 w 6807684"/>
              <a:gd name="connsiteY10" fmla="*/ 22578 h 4684889"/>
              <a:gd name="connsiteX11" fmla="*/ 2957689 w 6807684"/>
              <a:gd name="connsiteY11" fmla="*/ 79022 h 4684889"/>
              <a:gd name="connsiteX12" fmla="*/ 2709333 w 6807684"/>
              <a:gd name="connsiteY12" fmla="*/ 349956 h 4684889"/>
              <a:gd name="connsiteX13" fmla="*/ 553155 w 6807684"/>
              <a:gd name="connsiteY13" fmla="*/ 2585156 h 4684889"/>
              <a:gd name="connsiteX14" fmla="*/ 0 w 6807684"/>
              <a:gd name="connsiteY14" fmla="*/ 4289778 h 4684889"/>
              <a:gd name="connsiteX15" fmla="*/ 101600 w 6807684"/>
              <a:gd name="connsiteY15" fmla="*/ 4684889 h 4684889"/>
              <a:gd name="connsiteX16" fmla="*/ 191911 w 6807684"/>
              <a:gd name="connsiteY16" fmla="*/ 4639733 h 4684889"/>
              <a:gd name="connsiteX0" fmla="*/ 22578 w 6807684"/>
              <a:gd name="connsiteY0" fmla="*/ 5137896 h 5137896"/>
              <a:gd name="connsiteX1" fmla="*/ 2684820 w 6807684"/>
              <a:gd name="connsiteY1" fmla="*/ 4604093 h 5137896"/>
              <a:gd name="connsiteX2" fmla="*/ 3317482 w 6807684"/>
              <a:gd name="connsiteY2" fmla="*/ 4585547 h 5137896"/>
              <a:gd name="connsiteX3" fmla="*/ 4178985 w 6807684"/>
              <a:gd name="connsiteY3" fmla="*/ 4381217 h 5137896"/>
              <a:gd name="connsiteX4" fmla="*/ 4592158 w 6807684"/>
              <a:gd name="connsiteY4" fmla="*/ 3946273 h 5137896"/>
              <a:gd name="connsiteX5" fmla="*/ 6661572 w 6807684"/>
              <a:gd name="connsiteY5" fmla="*/ 2473556 h 5137896"/>
              <a:gd name="connsiteX6" fmla="*/ 6807684 w 6807684"/>
              <a:gd name="connsiteY6" fmla="*/ 2271003 h 5137896"/>
              <a:gd name="connsiteX7" fmla="*/ 5578485 w 6807684"/>
              <a:gd name="connsiteY7" fmla="*/ 920689 h 5137896"/>
              <a:gd name="connsiteX8" fmla="*/ 4263006 w 6807684"/>
              <a:gd name="connsiteY8" fmla="*/ 0 h 5137896"/>
              <a:gd name="connsiteX9" fmla="*/ 3984978 w 6807684"/>
              <a:gd name="connsiteY9" fmla="*/ 453007 h 5137896"/>
              <a:gd name="connsiteX10" fmla="*/ 3544711 w 6807684"/>
              <a:gd name="connsiteY10" fmla="*/ 475585 h 5137896"/>
              <a:gd name="connsiteX11" fmla="*/ 2957689 w 6807684"/>
              <a:gd name="connsiteY11" fmla="*/ 532029 h 5137896"/>
              <a:gd name="connsiteX12" fmla="*/ 2709333 w 6807684"/>
              <a:gd name="connsiteY12" fmla="*/ 802963 h 5137896"/>
              <a:gd name="connsiteX13" fmla="*/ 553155 w 6807684"/>
              <a:gd name="connsiteY13" fmla="*/ 3038163 h 5137896"/>
              <a:gd name="connsiteX14" fmla="*/ 0 w 6807684"/>
              <a:gd name="connsiteY14" fmla="*/ 4742785 h 5137896"/>
              <a:gd name="connsiteX15" fmla="*/ 101600 w 6807684"/>
              <a:gd name="connsiteY15" fmla="*/ 5137896 h 5137896"/>
              <a:gd name="connsiteX16" fmla="*/ 191911 w 6807684"/>
              <a:gd name="connsiteY16" fmla="*/ 5092740 h 5137896"/>
              <a:gd name="connsiteX0" fmla="*/ 22578 w 6807684"/>
              <a:gd name="connsiteY0" fmla="*/ 5137896 h 5137896"/>
              <a:gd name="connsiteX1" fmla="*/ 2684820 w 6807684"/>
              <a:gd name="connsiteY1" fmla="*/ 4604093 h 5137896"/>
              <a:gd name="connsiteX2" fmla="*/ 3317482 w 6807684"/>
              <a:gd name="connsiteY2" fmla="*/ 4585547 h 5137896"/>
              <a:gd name="connsiteX3" fmla="*/ 4178985 w 6807684"/>
              <a:gd name="connsiteY3" fmla="*/ 4381217 h 5137896"/>
              <a:gd name="connsiteX4" fmla="*/ 4592158 w 6807684"/>
              <a:gd name="connsiteY4" fmla="*/ 3946273 h 5137896"/>
              <a:gd name="connsiteX5" fmla="*/ 6661572 w 6807684"/>
              <a:gd name="connsiteY5" fmla="*/ 2473556 h 5137896"/>
              <a:gd name="connsiteX6" fmla="*/ 6807684 w 6807684"/>
              <a:gd name="connsiteY6" fmla="*/ 2271003 h 5137896"/>
              <a:gd name="connsiteX7" fmla="*/ 5578485 w 6807684"/>
              <a:gd name="connsiteY7" fmla="*/ 920689 h 5137896"/>
              <a:gd name="connsiteX8" fmla="*/ 4263006 w 6807684"/>
              <a:gd name="connsiteY8" fmla="*/ 0 h 5137896"/>
              <a:gd name="connsiteX9" fmla="*/ 3762909 w 6807684"/>
              <a:gd name="connsiteY9" fmla="*/ 126435 h 5137896"/>
              <a:gd name="connsiteX10" fmla="*/ 3544711 w 6807684"/>
              <a:gd name="connsiteY10" fmla="*/ 475585 h 5137896"/>
              <a:gd name="connsiteX11" fmla="*/ 2957689 w 6807684"/>
              <a:gd name="connsiteY11" fmla="*/ 532029 h 5137896"/>
              <a:gd name="connsiteX12" fmla="*/ 2709333 w 6807684"/>
              <a:gd name="connsiteY12" fmla="*/ 802963 h 5137896"/>
              <a:gd name="connsiteX13" fmla="*/ 553155 w 6807684"/>
              <a:gd name="connsiteY13" fmla="*/ 3038163 h 5137896"/>
              <a:gd name="connsiteX14" fmla="*/ 0 w 6807684"/>
              <a:gd name="connsiteY14" fmla="*/ 4742785 h 5137896"/>
              <a:gd name="connsiteX15" fmla="*/ 101600 w 6807684"/>
              <a:gd name="connsiteY15" fmla="*/ 5137896 h 5137896"/>
              <a:gd name="connsiteX16" fmla="*/ 191911 w 6807684"/>
              <a:gd name="connsiteY16" fmla="*/ 5092740 h 5137896"/>
              <a:gd name="connsiteX0" fmla="*/ 22578 w 6807684"/>
              <a:gd name="connsiteY0" fmla="*/ 5137896 h 5137896"/>
              <a:gd name="connsiteX1" fmla="*/ 2684820 w 6807684"/>
              <a:gd name="connsiteY1" fmla="*/ 4604093 h 5137896"/>
              <a:gd name="connsiteX2" fmla="*/ 3317482 w 6807684"/>
              <a:gd name="connsiteY2" fmla="*/ 4585547 h 5137896"/>
              <a:gd name="connsiteX3" fmla="*/ 4178985 w 6807684"/>
              <a:gd name="connsiteY3" fmla="*/ 4381217 h 5137896"/>
              <a:gd name="connsiteX4" fmla="*/ 4592158 w 6807684"/>
              <a:gd name="connsiteY4" fmla="*/ 3946273 h 5137896"/>
              <a:gd name="connsiteX5" fmla="*/ 6661572 w 6807684"/>
              <a:gd name="connsiteY5" fmla="*/ 2473556 h 5137896"/>
              <a:gd name="connsiteX6" fmla="*/ 6807684 w 6807684"/>
              <a:gd name="connsiteY6" fmla="*/ 2271003 h 5137896"/>
              <a:gd name="connsiteX7" fmla="*/ 5578485 w 6807684"/>
              <a:gd name="connsiteY7" fmla="*/ 920689 h 5137896"/>
              <a:gd name="connsiteX8" fmla="*/ 4263006 w 6807684"/>
              <a:gd name="connsiteY8" fmla="*/ 0 h 5137896"/>
              <a:gd name="connsiteX9" fmla="*/ 3762909 w 6807684"/>
              <a:gd name="connsiteY9" fmla="*/ 126435 h 5137896"/>
              <a:gd name="connsiteX10" fmla="*/ 3296516 w 6807684"/>
              <a:gd name="connsiteY10" fmla="*/ 201265 h 5137896"/>
              <a:gd name="connsiteX11" fmla="*/ 2957689 w 6807684"/>
              <a:gd name="connsiteY11" fmla="*/ 532029 h 5137896"/>
              <a:gd name="connsiteX12" fmla="*/ 2709333 w 6807684"/>
              <a:gd name="connsiteY12" fmla="*/ 802963 h 5137896"/>
              <a:gd name="connsiteX13" fmla="*/ 553155 w 6807684"/>
              <a:gd name="connsiteY13" fmla="*/ 3038163 h 5137896"/>
              <a:gd name="connsiteX14" fmla="*/ 0 w 6807684"/>
              <a:gd name="connsiteY14" fmla="*/ 4742785 h 5137896"/>
              <a:gd name="connsiteX15" fmla="*/ 101600 w 6807684"/>
              <a:gd name="connsiteY15" fmla="*/ 5137896 h 5137896"/>
              <a:gd name="connsiteX16" fmla="*/ 191911 w 6807684"/>
              <a:gd name="connsiteY16" fmla="*/ 5092740 h 5137896"/>
              <a:gd name="connsiteX0" fmla="*/ 22578 w 6807684"/>
              <a:gd name="connsiteY0" fmla="*/ 5137896 h 5137896"/>
              <a:gd name="connsiteX1" fmla="*/ 2658694 w 6807684"/>
              <a:gd name="connsiteY1" fmla="*/ 4852287 h 5137896"/>
              <a:gd name="connsiteX2" fmla="*/ 3317482 w 6807684"/>
              <a:gd name="connsiteY2" fmla="*/ 4585547 h 5137896"/>
              <a:gd name="connsiteX3" fmla="*/ 4178985 w 6807684"/>
              <a:gd name="connsiteY3" fmla="*/ 4381217 h 5137896"/>
              <a:gd name="connsiteX4" fmla="*/ 4592158 w 6807684"/>
              <a:gd name="connsiteY4" fmla="*/ 3946273 h 5137896"/>
              <a:gd name="connsiteX5" fmla="*/ 6661572 w 6807684"/>
              <a:gd name="connsiteY5" fmla="*/ 2473556 h 5137896"/>
              <a:gd name="connsiteX6" fmla="*/ 6807684 w 6807684"/>
              <a:gd name="connsiteY6" fmla="*/ 2271003 h 5137896"/>
              <a:gd name="connsiteX7" fmla="*/ 5578485 w 6807684"/>
              <a:gd name="connsiteY7" fmla="*/ 920689 h 5137896"/>
              <a:gd name="connsiteX8" fmla="*/ 4263006 w 6807684"/>
              <a:gd name="connsiteY8" fmla="*/ 0 h 5137896"/>
              <a:gd name="connsiteX9" fmla="*/ 3762909 w 6807684"/>
              <a:gd name="connsiteY9" fmla="*/ 126435 h 5137896"/>
              <a:gd name="connsiteX10" fmla="*/ 3296516 w 6807684"/>
              <a:gd name="connsiteY10" fmla="*/ 201265 h 5137896"/>
              <a:gd name="connsiteX11" fmla="*/ 2957689 w 6807684"/>
              <a:gd name="connsiteY11" fmla="*/ 532029 h 5137896"/>
              <a:gd name="connsiteX12" fmla="*/ 2709333 w 6807684"/>
              <a:gd name="connsiteY12" fmla="*/ 802963 h 5137896"/>
              <a:gd name="connsiteX13" fmla="*/ 553155 w 6807684"/>
              <a:gd name="connsiteY13" fmla="*/ 3038163 h 5137896"/>
              <a:gd name="connsiteX14" fmla="*/ 0 w 6807684"/>
              <a:gd name="connsiteY14" fmla="*/ 4742785 h 5137896"/>
              <a:gd name="connsiteX15" fmla="*/ 101600 w 6807684"/>
              <a:gd name="connsiteY15" fmla="*/ 5137896 h 5137896"/>
              <a:gd name="connsiteX16" fmla="*/ 191911 w 6807684"/>
              <a:gd name="connsiteY16" fmla="*/ 5092740 h 5137896"/>
              <a:gd name="connsiteX0" fmla="*/ 22578 w 6807684"/>
              <a:gd name="connsiteY0" fmla="*/ 5137896 h 5137896"/>
              <a:gd name="connsiteX1" fmla="*/ 2658694 w 6807684"/>
              <a:gd name="connsiteY1" fmla="*/ 4852287 h 5137896"/>
              <a:gd name="connsiteX2" fmla="*/ 3369733 w 6807684"/>
              <a:gd name="connsiteY2" fmla="*/ 4768427 h 5137896"/>
              <a:gd name="connsiteX3" fmla="*/ 4178985 w 6807684"/>
              <a:gd name="connsiteY3" fmla="*/ 4381217 h 5137896"/>
              <a:gd name="connsiteX4" fmla="*/ 4592158 w 6807684"/>
              <a:gd name="connsiteY4" fmla="*/ 3946273 h 5137896"/>
              <a:gd name="connsiteX5" fmla="*/ 6661572 w 6807684"/>
              <a:gd name="connsiteY5" fmla="*/ 2473556 h 5137896"/>
              <a:gd name="connsiteX6" fmla="*/ 6807684 w 6807684"/>
              <a:gd name="connsiteY6" fmla="*/ 2271003 h 5137896"/>
              <a:gd name="connsiteX7" fmla="*/ 5578485 w 6807684"/>
              <a:gd name="connsiteY7" fmla="*/ 920689 h 5137896"/>
              <a:gd name="connsiteX8" fmla="*/ 4263006 w 6807684"/>
              <a:gd name="connsiteY8" fmla="*/ 0 h 5137896"/>
              <a:gd name="connsiteX9" fmla="*/ 3762909 w 6807684"/>
              <a:gd name="connsiteY9" fmla="*/ 126435 h 5137896"/>
              <a:gd name="connsiteX10" fmla="*/ 3296516 w 6807684"/>
              <a:gd name="connsiteY10" fmla="*/ 201265 h 5137896"/>
              <a:gd name="connsiteX11" fmla="*/ 2957689 w 6807684"/>
              <a:gd name="connsiteY11" fmla="*/ 532029 h 5137896"/>
              <a:gd name="connsiteX12" fmla="*/ 2709333 w 6807684"/>
              <a:gd name="connsiteY12" fmla="*/ 802963 h 5137896"/>
              <a:gd name="connsiteX13" fmla="*/ 553155 w 6807684"/>
              <a:gd name="connsiteY13" fmla="*/ 3038163 h 5137896"/>
              <a:gd name="connsiteX14" fmla="*/ 0 w 6807684"/>
              <a:gd name="connsiteY14" fmla="*/ 4742785 h 5137896"/>
              <a:gd name="connsiteX15" fmla="*/ 101600 w 6807684"/>
              <a:gd name="connsiteY15" fmla="*/ 5137896 h 5137896"/>
              <a:gd name="connsiteX16" fmla="*/ 191911 w 6807684"/>
              <a:gd name="connsiteY16" fmla="*/ 5092740 h 5137896"/>
              <a:gd name="connsiteX0" fmla="*/ 22578 w 6807684"/>
              <a:gd name="connsiteY0" fmla="*/ 5137896 h 5137896"/>
              <a:gd name="connsiteX1" fmla="*/ 2658694 w 6807684"/>
              <a:gd name="connsiteY1" fmla="*/ 4852287 h 5137896"/>
              <a:gd name="connsiteX2" fmla="*/ 3369733 w 6807684"/>
              <a:gd name="connsiteY2" fmla="*/ 4768427 h 5137896"/>
              <a:gd name="connsiteX3" fmla="*/ 4178985 w 6807684"/>
              <a:gd name="connsiteY3" fmla="*/ 4381217 h 5137896"/>
              <a:gd name="connsiteX4" fmla="*/ 4592158 w 6807684"/>
              <a:gd name="connsiteY4" fmla="*/ 3946273 h 5137896"/>
              <a:gd name="connsiteX5" fmla="*/ 6661572 w 6807684"/>
              <a:gd name="connsiteY5" fmla="*/ 2473556 h 5137896"/>
              <a:gd name="connsiteX6" fmla="*/ 6807684 w 6807684"/>
              <a:gd name="connsiteY6" fmla="*/ 2271003 h 5137896"/>
              <a:gd name="connsiteX7" fmla="*/ 5578485 w 6807684"/>
              <a:gd name="connsiteY7" fmla="*/ 920689 h 5137896"/>
              <a:gd name="connsiteX8" fmla="*/ 4263006 w 6807684"/>
              <a:gd name="connsiteY8" fmla="*/ 0 h 5137896"/>
              <a:gd name="connsiteX9" fmla="*/ 3762909 w 6807684"/>
              <a:gd name="connsiteY9" fmla="*/ 126435 h 5137896"/>
              <a:gd name="connsiteX10" fmla="*/ 3296516 w 6807684"/>
              <a:gd name="connsiteY10" fmla="*/ 201265 h 5137896"/>
              <a:gd name="connsiteX11" fmla="*/ 2957689 w 6807684"/>
              <a:gd name="connsiteY11" fmla="*/ 532029 h 5137896"/>
              <a:gd name="connsiteX12" fmla="*/ 2709333 w 6807684"/>
              <a:gd name="connsiteY12" fmla="*/ 802963 h 5137896"/>
              <a:gd name="connsiteX13" fmla="*/ 553155 w 6807684"/>
              <a:gd name="connsiteY13" fmla="*/ 3038163 h 5137896"/>
              <a:gd name="connsiteX14" fmla="*/ 0 w 6807684"/>
              <a:gd name="connsiteY14" fmla="*/ 4742785 h 5137896"/>
              <a:gd name="connsiteX15" fmla="*/ 101600 w 6807684"/>
              <a:gd name="connsiteY15" fmla="*/ 5137896 h 5137896"/>
              <a:gd name="connsiteX16" fmla="*/ 191911 w 6807684"/>
              <a:gd name="connsiteY16" fmla="*/ 5092740 h 5137896"/>
              <a:gd name="connsiteX0" fmla="*/ 22578 w 6807684"/>
              <a:gd name="connsiteY0" fmla="*/ 5137896 h 5281588"/>
              <a:gd name="connsiteX1" fmla="*/ 2658694 w 6807684"/>
              <a:gd name="connsiteY1" fmla="*/ 4852287 h 5281588"/>
              <a:gd name="connsiteX2" fmla="*/ 3369733 w 6807684"/>
              <a:gd name="connsiteY2" fmla="*/ 4768427 h 5281588"/>
              <a:gd name="connsiteX3" fmla="*/ 4178985 w 6807684"/>
              <a:gd name="connsiteY3" fmla="*/ 4381217 h 5281588"/>
              <a:gd name="connsiteX4" fmla="*/ 4592158 w 6807684"/>
              <a:gd name="connsiteY4" fmla="*/ 3946273 h 5281588"/>
              <a:gd name="connsiteX5" fmla="*/ 6661572 w 6807684"/>
              <a:gd name="connsiteY5" fmla="*/ 2473556 h 5281588"/>
              <a:gd name="connsiteX6" fmla="*/ 6807684 w 6807684"/>
              <a:gd name="connsiteY6" fmla="*/ 2271003 h 5281588"/>
              <a:gd name="connsiteX7" fmla="*/ 5578485 w 6807684"/>
              <a:gd name="connsiteY7" fmla="*/ 920689 h 5281588"/>
              <a:gd name="connsiteX8" fmla="*/ 4263006 w 6807684"/>
              <a:gd name="connsiteY8" fmla="*/ 0 h 5281588"/>
              <a:gd name="connsiteX9" fmla="*/ 3762909 w 6807684"/>
              <a:gd name="connsiteY9" fmla="*/ 126435 h 5281588"/>
              <a:gd name="connsiteX10" fmla="*/ 3296516 w 6807684"/>
              <a:gd name="connsiteY10" fmla="*/ 201265 h 5281588"/>
              <a:gd name="connsiteX11" fmla="*/ 2957689 w 6807684"/>
              <a:gd name="connsiteY11" fmla="*/ 532029 h 5281588"/>
              <a:gd name="connsiteX12" fmla="*/ 2709333 w 6807684"/>
              <a:gd name="connsiteY12" fmla="*/ 802963 h 5281588"/>
              <a:gd name="connsiteX13" fmla="*/ 553155 w 6807684"/>
              <a:gd name="connsiteY13" fmla="*/ 3038163 h 5281588"/>
              <a:gd name="connsiteX14" fmla="*/ 0 w 6807684"/>
              <a:gd name="connsiteY14" fmla="*/ 4742785 h 5281588"/>
              <a:gd name="connsiteX15" fmla="*/ 127726 w 6807684"/>
              <a:gd name="connsiteY15" fmla="*/ 5281588 h 5281588"/>
              <a:gd name="connsiteX16" fmla="*/ 191911 w 6807684"/>
              <a:gd name="connsiteY16" fmla="*/ 5092740 h 5281588"/>
              <a:gd name="connsiteX0" fmla="*/ 22578 w 6807684"/>
              <a:gd name="connsiteY0" fmla="*/ 5137896 h 5281588"/>
              <a:gd name="connsiteX1" fmla="*/ 1806687 w 6807684"/>
              <a:gd name="connsiteY1" fmla="*/ 4938671 h 5281588"/>
              <a:gd name="connsiteX2" fmla="*/ 2658694 w 6807684"/>
              <a:gd name="connsiteY2" fmla="*/ 4852287 h 5281588"/>
              <a:gd name="connsiteX3" fmla="*/ 3369733 w 6807684"/>
              <a:gd name="connsiteY3" fmla="*/ 4768427 h 5281588"/>
              <a:gd name="connsiteX4" fmla="*/ 4178985 w 6807684"/>
              <a:gd name="connsiteY4" fmla="*/ 4381217 h 5281588"/>
              <a:gd name="connsiteX5" fmla="*/ 4592158 w 6807684"/>
              <a:gd name="connsiteY5" fmla="*/ 3946273 h 5281588"/>
              <a:gd name="connsiteX6" fmla="*/ 6661572 w 6807684"/>
              <a:gd name="connsiteY6" fmla="*/ 2473556 h 5281588"/>
              <a:gd name="connsiteX7" fmla="*/ 6807684 w 6807684"/>
              <a:gd name="connsiteY7" fmla="*/ 2271003 h 5281588"/>
              <a:gd name="connsiteX8" fmla="*/ 5578485 w 6807684"/>
              <a:gd name="connsiteY8" fmla="*/ 920689 h 5281588"/>
              <a:gd name="connsiteX9" fmla="*/ 4263006 w 6807684"/>
              <a:gd name="connsiteY9" fmla="*/ 0 h 5281588"/>
              <a:gd name="connsiteX10" fmla="*/ 3762909 w 6807684"/>
              <a:gd name="connsiteY10" fmla="*/ 126435 h 5281588"/>
              <a:gd name="connsiteX11" fmla="*/ 3296516 w 6807684"/>
              <a:gd name="connsiteY11" fmla="*/ 201265 h 5281588"/>
              <a:gd name="connsiteX12" fmla="*/ 2957689 w 6807684"/>
              <a:gd name="connsiteY12" fmla="*/ 532029 h 5281588"/>
              <a:gd name="connsiteX13" fmla="*/ 2709333 w 6807684"/>
              <a:gd name="connsiteY13" fmla="*/ 802963 h 5281588"/>
              <a:gd name="connsiteX14" fmla="*/ 553155 w 6807684"/>
              <a:gd name="connsiteY14" fmla="*/ 3038163 h 5281588"/>
              <a:gd name="connsiteX15" fmla="*/ 0 w 6807684"/>
              <a:gd name="connsiteY15" fmla="*/ 4742785 h 5281588"/>
              <a:gd name="connsiteX16" fmla="*/ 127726 w 6807684"/>
              <a:gd name="connsiteY16" fmla="*/ 5281588 h 5281588"/>
              <a:gd name="connsiteX17" fmla="*/ 191911 w 6807684"/>
              <a:gd name="connsiteY17" fmla="*/ 5092740 h 5281588"/>
              <a:gd name="connsiteX0" fmla="*/ 22578 w 6807684"/>
              <a:gd name="connsiteY0" fmla="*/ 5137896 h 5281588"/>
              <a:gd name="connsiteX1" fmla="*/ 1806687 w 6807684"/>
              <a:gd name="connsiteY1" fmla="*/ 4938671 h 5281588"/>
              <a:gd name="connsiteX2" fmla="*/ 2658694 w 6807684"/>
              <a:gd name="connsiteY2" fmla="*/ 4852287 h 5281588"/>
              <a:gd name="connsiteX3" fmla="*/ 3369733 w 6807684"/>
              <a:gd name="connsiteY3" fmla="*/ 4768427 h 5281588"/>
              <a:gd name="connsiteX4" fmla="*/ 4178985 w 6807684"/>
              <a:gd name="connsiteY4" fmla="*/ 4381217 h 5281588"/>
              <a:gd name="connsiteX5" fmla="*/ 4592158 w 6807684"/>
              <a:gd name="connsiteY5" fmla="*/ 3946273 h 5281588"/>
              <a:gd name="connsiteX6" fmla="*/ 6661572 w 6807684"/>
              <a:gd name="connsiteY6" fmla="*/ 2473556 h 5281588"/>
              <a:gd name="connsiteX7" fmla="*/ 6807684 w 6807684"/>
              <a:gd name="connsiteY7" fmla="*/ 2271003 h 5281588"/>
              <a:gd name="connsiteX8" fmla="*/ 5578485 w 6807684"/>
              <a:gd name="connsiteY8" fmla="*/ 920689 h 5281588"/>
              <a:gd name="connsiteX9" fmla="*/ 4263006 w 6807684"/>
              <a:gd name="connsiteY9" fmla="*/ 0 h 5281588"/>
              <a:gd name="connsiteX10" fmla="*/ 3762909 w 6807684"/>
              <a:gd name="connsiteY10" fmla="*/ 126435 h 5281588"/>
              <a:gd name="connsiteX11" fmla="*/ 3296516 w 6807684"/>
              <a:gd name="connsiteY11" fmla="*/ 201265 h 5281588"/>
              <a:gd name="connsiteX12" fmla="*/ 2957689 w 6807684"/>
              <a:gd name="connsiteY12" fmla="*/ 532029 h 5281588"/>
              <a:gd name="connsiteX13" fmla="*/ 2709333 w 6807684"/>
              <a:gd name="connsiteY13" fmla="*/ 802963 h 5281588"/>
              <a:gd name="connsiteX14" fmla="*/ 553155 w 6807684"/>
              <a:gd name="connsiteY14" fmla="*/ 3038163 h 5281588"/>
              <a:gd name="connsiteX15" fmla="*/ 0 w 6807684"/>
              <a:gd name="connsiteY15" fmla="*/ 4742785 h 5281588"/>
              <a:gd name="connsiteX16" fmla="*/ 127726 w 6807684"/>
              <a:gd name="connsiteY16" fmla="*/ 5281588 h 5281588"/>
              <a:gd name="connsiteX17" fmla="*/ 191911 w 6807684"/>
              <a:gd name="connsiteY17" fmla="*/ 5092740 h 5281588"/>
              <a:gd name="connsiteX0" fmla="*/ 22578 w 6807684"/>
              <a:gd name="connsiteY0" fmla="*/ 5137896 h 5281588"/>
              <a:gd name="connsiteX1" fmla="*/ 1806687 w 6807684"/>
              <a:gd name="connsiteY1" fmla="*/ 4938671 h 5281588"/>
              <a:gd name="connsiteX2" fmla="*/ 2658694 w 6807684"/>
              <a:gd name="connsiteY2" fmla="*/ 4852287 h 5281588"/>
              <a:gd name="connsiteX3" fmla="*/ 3369733 w 6807684"/>
              <a:gd name="connsiteY3" fmla="*/ 4768427 h 5281588"/>
              <a:gd name="connsiteX4" fmla="*/ 4178985 w 6807684"/>
              <a:gd name="connsiteY4" fmla="*/ 4381217 h 5281588"/>
              <a:gd name="connsiteX5" fmla="*/ 4592158 w 6807684"/>
              <a:gd name="connsiteY5" fmla="*/ 3946273 h 5281588"/>
              <a:gd name="connsiteX6" fmla="*/ 6661572 w 6807684"/>
              <a:gd name="connsiteY6" fmla="*/ 2473556 h 5281588"/>
              <a:gd name="connsiteX7" fmla="*/ 6807684 w 6807684"/>
              <a:gd name="connsiteY7" fmla="*/ 2271003 h 5281588"/>
              <a:gd name="connsiteX8" fmla="*/ 5578485 w 6807684"/>
              <a:gd name="connsiteY8" fmla="*/ 920689 h 5281588"/>
              <a:gd name="connsiteX9" fmla="*/ 4263006 w 6807684"/>
              <a:gd name="connsiteY9" fmla="*/ 0 h 5281588"/>
              <a:gd name="connsiteX10" fmla="*/ 3762909 w 6807684"/>
              <a:gd name="connsiteY10" fmla="*/ 126435 h 5281588"/>
              <a:gd name="connsiteX11" fmla="*/ 3296516 w 6807684"/>
              <a:gd name="connsiteY11" fmla="*/ 201265 h 5281588"/>
              <a:gd name="connsiteX12" fmla="*/ 2957689 w 6807684"/>
              <a:gd name="connsiteY12" fmla="*/ 532029 h 5281588"/>
              <a:gd name="connsiteX13" fmla="*/ 2709333 w 6807684"/>
              <a:gd name="connsiteY13" fmla="*/ 802963 h 5281588"/>
              <a:gd name="connsiteX14" fmla="*/ 553155 w 6807684"/>
              <a:gd name="connsiteY14" fmla="*/ 3038163 h 5281588"/>
              <a:gd name="connsiteX15" fmla="*/ 0 w 6807684"/>
              <a:gd name="connsiteY15" fmla="*/ 4742785 h 5281588"/>
              <a:gd name="connsiteX16" fmla="*/ 127726 w 6807684"/>
              <a:gd name="connsiteY16" fmla="*/ 5281588 h 5281588"/>
              <a:gd name="connsiteX17" fmla="*/ 191911 w 6807684"/>
              <a:gd name="connsiteY17" fmla="*/ 5092740 h 5281588"/>
              <a:gd name="connsiteX0" fmla="*/ 22578 w 6807684"/>
              <a:gd name="connsiteY0" fmla="*/ 5137896 h 5281588"/>
              <a:gd name="connsiteX1" fmla="*/ 1819750 w 6807684"/>
              <a:gd name="connsiteY1" fmla="*/ 5108488 h 5281588"/>
              <a:gd name="connsiteX2" fmla="*/ 2658694 w 6807684"/>
              <a:gd name="connsiteY2" fmla="*/ 4852287 h 5281588"/>
              <a:gd name="connsiteX3" fmla="*/ 3369733 w 6807684"/>
              <a:gd name="connsiteY3" fmla="*/ 4768427 h 5281588"/>
              <a:gd name="connsiteX4" fmla="*/ 4178985 w 6807684"/>
              <a:gd name="connsiteY4" fmla="*/ 4381217 h 5281588"/>
              <a:gd name="connsiteX5" fmla="*/ 4592158 w 6807684"/>
              <a:gd name="connsiteY5" fmla="*/ 3946273 h 5281588"/>
              <a:gd name="connsiteX6" fmla="*/ 6661572 w 6807684"/>
              <a:gd name="connsiteY6" fmla="*/ 2473556 h 5281588"/>
              <a:gd name="connsiteX7" fmla="*/ 6807684 w 6807684"/>
              <a:gd name="connsiteY7" fmla="*/ 2271003 h 5281588"/>
              <a:gd name="connsiteX8" fmla="*/ 5578485 w 6807684"/>
              <a:gd name="connsiteY8" fmla="*/ 920689 h 5281588"/>
              <a:gd name="connsiteX9" fmla="*/ 4263006 w 6807684"/>
              <a:gd name="connsiteY9" fmla="*/ 0 h 5281588"/>
              <a:gd name="connsiteX10" fmla="*/ 3762909 w 6807684"/>
              <a:gd name="connsiteY10" fmla="*/ 126435 h 5281588"/>
              <a:gd name="connsiteX11" fmla="*/ 3296516 w 6807684"/>
              <a:gd name="connsiteY11" fmla="*/ 201265 h 5281588"/>
              <a:gd name="connsiteX12" fmla="*/ 2957689 w 6807684"/>
              <a:gd name="connsiteY12" fmla="*/ 532029 h 5281588"/>
              <a:gd name="connsiteX13" fmla="*/ 2709333 w 6807684"/>
              <a:gd name="connsiteY13" fmla="*/ 802963 h 5281588"/>
              <a:gd name="connsiteX14" fmla="*/ 553155 w 6807684"/>
              <a:gd name="connsiteY14" fmla="*/ 3038163 h 5281588"/>
              <a:gd name="connsiteX15" fmla="*/ 0 w 6807684"/>
              <a:gd name="connsiteY15" fmla="*/ 4742785 h 5281588"/>
              <a:gd name="connsiteX16" fmla="*/ 127726 w 6807684"/>
              <a:gd name="connsiteY16" fmla="*/ 5281588 h 5281588"/>
              <a:gd name="connsiteX17" fmla="*/ 191911 w 6807684"/>
              <a:gd name="connsiteY17" fmla="*/ 5092740 h 5281588"/>
              <a:gd name="connsiteX0" fmla="*/ 22578 w 6807684"/>
              <a:gd name="connsiteY0" fmla="*/ 5137896 h 5281588"/>
              <a:gd name="connsiteX1" fmla="*/ 1819750 w 6807684"/>
              <a:gd name="connsiteY1" fmla="*/ 5108488 h 5281588"/>
              <a:gd name="connsiteX2" fmla="*/ 2658694 w 6807684"/>
              <a:gd name="connsiteY2" fmla="*/ 4852287 h 5281588"/>
              <a:gd name="connsiteX3" fmla="*/ 3369733 w 6807684"/>
              <a:gd name="connsiteY3" fmla="*/ 4768427 h 5281588"/>
              <a:gd name="connsiteX4" fmla="*/ 4178985 w 6807684"/>
              <a:gd name="connsiteY4" fmla="*/ 4381217 h 5281588"/>
              <a:gd name="connsiteX5" fmla="*/ 4592158 w 6807684"/>
              <a:gd name="connsiteY5" fmla="*/ 3946273 h 5281588"/>
              <a:gd name="connsiteX6" fmla="*/ 6661572 w 6807684"/>
              <a:gd name="connsiteY6" fmla="*/ 2473556 h 5281588"/>
              <a:gd name="connsiteX7" fmla="*/ 6807684 w 6807684"/>
              <a:gd name="connsiteY7" fmla="*/ 2271003 h 5281588"/>
              <a:gd name="connsiteX8" fmla="*/ 5578485 w 6807684"/>
              <a:gd name="connsiteY8" fmla="*/ 920689 h 5281588"/>
              <a:gd name="connsiteX9" fmla="*/ 4263006 w 6807684"/>
              <a:gd name="connsiteY9" fmla="*/ 0 h 5281588"/>
              <a:gd name="connsiteX10" fmla="*/ 3762909 w 6807684"/>
              <a:gd name="connsiteY10" fmla="*/ 126435 h 5281588"/>
              <a:gd name="connsiteX11" fmla="*/ 3296516 w 6807684"/>
              <a:gd name="connsiteY11" fmla="*/ 201265 h 5281588"/>
              <a:gd name="connsiteX12" fmla="*/ 2957689 w 6807684"/>
              <a:gd name="connsiteY12" fmla="*/ 532029 h 5281588"/>
              <a:gd name="connsiteX13" fmla="*/ 2709333 w 6807684"/>
              <a:gd name="connsiteY13" fmla="*/ 802963 h 5281588"/>
              <a:gd name="connsiteX14" fmla="*/ 553155 w 6807684"/>
              <a:gd name="connsiteY14" fmla="*/ 3038163 h 5281588"/>
              <a:gd name="connsiteX15" fmla="*/ 0 w 6807684"/>
              <a:gd name="connsiteY15" fmla="*/ 4742785 h 5281588"/>
              <a:gd name="connsiteX16" fmla="*/ 127726 w 6807684"/>
              <a:gd name="connsiteY16" fmla="*/ 5281588 h 5281588"/>
              <a:gd name="connsiteX17" fmla="*/ 191911 w 6807684"/>
              <a:gd name="connsiteY17" fmla="*/ 5092740 h 5281588"/>
              <a:gd name="connsiteX0" fmla="*/ 22578 w 6807684"/>
              <a:gd name="connsiteY0" fmla="*/ 5137896 h 5281588"/>
              <a:gd name="connsiteX1" fmla="*/ 1819750 w 6807684"/>
              <a:gd name="connsiteY1" fmla="*/ 5108488 h 5281588"/>
              <a:gd name="connsiteX2" fmla="*/ 2658694 w 6807684"/>
              <a:gd name="connsiteY2" fmla="*/ 4852287 h 5281588"/>
              <a:gd name="connsiteX3" fmla="*/ 3369733 w 6807684"/>
              <a:gd name="connsiteY3" fmla="*/ 4768427 h 5281588"/>
              <a:gd name="connsiteX4" fmla="*/ 4178985 w 6807684"/>
              <a:gd name="connsiteY4" fmla="*/ 4381217 h 5281588"/>
              <a:gd name="connsiteX5" fmla="*/ 4592158 w 6807684"/>
              <a:gd name="connsiteY5" fmla="*/ 3946273 h 5281588"/>
              <a:gd name="connsiteX6" fmla="*/ 6661572 w 6807684"/>
              <a:gd name="connsiteY6" fmla="*/ 2473556 h 5281588"/>
              <a:gd name="connsiteX7" fmla="*/ 6807684 w 6807684"/>
              <a:gd name="connsiteY7" fmla="*/ 2271003 h 5281588"/>
              <a:gd name="connsiteX8" fmla="*/ 5578485 w 6807684"/>
              <a:gd name="connsiteY8" fmla="*/ 920689 h 5281588"/>
              <a:gd name="connsiteX9" fmla="*/ 4263006 w 6807684"/>
              <a:gd name="connsiteY9" fmla="*/ 0 h 5281588"/>
              <a:gd name="connsiteX10" fmla="*/ 3762909 w 6807684"/>
              <a:gd name="connsiteY10" fmla="*/ 126435 h 5281588"/>
              <a:gd name="connsiteX11" fmla="*/ 3296516 w 6807684"/>
              <a:gd name="connsiteY11" fmla="*/ 201265 h 5281588"/>
              <a:gd name="connsiteX12" fmla="*/ 2957689 w 6807684"/>
              <a:gd name="connsiteY12" fmla="*/ 532029 h 5281588"/>
              <a:gd name="connsiteX13" fmla="*/ 2709333 w 6807684"/>
              <a:gd name="connsiteY13" fmla="*/ 802963 h 5281588"/>
              <a:gd name="connsiteX14" fmla="*/ 553155 w 6807684"/>
              <a:gd name="connsiteY14" fmla="*/ 3038163 h 5281588"/>
              <a:gd name="connsiteX15" fmla="*/ 0 w 6807684"/>
              <a:gd name="connsiteY15" fmla="*/ 4742785 h 5281588"/>
              <a:gd name="connsiteX16" fmla="*/ 127726 w 6807684"/>
              <a:gd name="connsiteY16" fmla="*/ 5281588 h 5281588"/>
              <a:gd name="connsiteX17" fmla="*/ 191911 w 6807684"/>
              <a:gd name="connsiteY17" fmla="*/ 5092740 h 5281588"/>
              <a:gd name="connsiteX0" fmla="*/ 22578 w 6807684"/>
              <a:gd name="connsiteY0" fmla="*/ 5137896 h 5281588"/>
              <a:gd name="connsiteX1" fmla="*/ 1819750 w 6807684"/>
              <a:gd name="connsiteY1" fmla="*/ 5108488 h 5281588"/>
              <a:gd name="connsiteX2" fmla="*/ 2658694 w 6807684"/>
              <a:gd name="connsiteY2" fmla="*/ 4852287 h 5281588"/>
              <a:gd name="connsiteX3" fmla="*/ 3369733 w 6807684"/>
              <a:gd name="connsiteY3" fmla="*/ 4768427 h 5281588"/>
              <a:gd name="connsiteX4" fmla="*/ 4178985 w 6807684"/>
              <a:gd name="connsiteY4" fmla="*/ 4381217 h 5281588"/>
              <a:gd name="connsiteX5" fmla="*/ 4592158 w 6807684"/>
              <a:gd name="connsiteY5" fmla="*/ 3946273 h 5281588"/>
              <a:gd name="connsiteX6" fmla="*/ 6661572 w 6807684"/>
              <a:gd name="connsiteY6" fmla="*/ 2473556 h 5281588"/>
              <a:gd name="connsiteX7" fmla="*/ 6807684 w 6807684"/>
              <a:gd name="connsiteY7" fmla="*/ 2271003 h 5281588"/>
              <a:gd name="connsiteX8" fmla="*/ 5578485 w 6807684"/>
              <a:gd name="connsiteY8" fmla="*/ 920689 h 5281588"/>
              <a:gd name="connsiteX9" fmla="*/ 4263006 w 6807684"/>
              <a:gd name="connsiteY9" fmla="*/ 0 h 5281588"/>
              <a:gd name="connsiteX10" fmla="*/ 3762909 w 6807684"/>
              <a:gd name="connsiteY10" fmla="*/ 126435 h 5281588"/>
              <a:gd name="connsiteX11" fmla="*/ 3296516 w 6807684"/>
              <a:gd name="connsiteY11" fmla="*/ 201265 h 5281588"/>
              <a:gd name="connsiteX12" fmla="*/ 2957689 w 6807684"/>
              <a:gd name="connsiteY12" fmla="*/ 532029 h 5281588"/>
              <a:gd name="connsiteX13" fmla="*/ 2709333 w 6807684"/>
              <a:gd name="connsiteY13" fmla="*/ 802963 h 5281588"/>
              <a:gd name="connsiteX14" fmla="*/ 553155 w 6807684"/>
              <a:gd name="connsiteY14" fmla="*/ 3038163 h 5281588"/>
              <a:gd name="connsiteX15" fmla="*/ 0 w 6807684"/>
              <a:gd name="connsiteY15" fmla="*/ 4742785 h 5281588"/>
              <a:gd name="connsiteX16" fmla="*/ 127726 w 6807684"/>
              <a:gd name="connsiteY16" fmla="*/ 5281588 h 5281588"/>
              <a:gd name="connsiteX17" fmla="*/ 335602 w 6807684"/>
              <a:gd name="connsiteY17" fmla="*/ 5223368 h 5281588"/>
              <a:gd name="connsiteX0" fmla="*/ 22578 w 6807684"/>
              <a:gd name="connsiteY0" fmla="*/ 5137896 h 5281588"/>
              <a:gd name="connsiteX1" fmla="*/ 1819750 w 6807684"/>
              <a:gd name="connsiteY1" fmla="*/ 5108488 h 5281588"/>
              <a:gd name="connsiteX2" fmla="*/ 2658694 w 6807684"/>
              <a:gd name="connsiteY2" fmla="*/ 4852287 h 5281588"/>
              <a:gd name="connsiteX3" fmla="*/ 3369733 w 6807684"/>
              <a:gd name="connsiteY3" fmla="*/ 4768427 h 5281588"/>
              <a:gd name="connsiteX4" fmla="*/ 4178985 w 6807684"/>
              <a:gd name="connsiteY4" fmla="*/ 4381217 h 5281588"/>
              <a:gd name="connsiteX5" fmla="*/ 4592158 w 6807684"/>
              <a:gd name="connsiteY5" fmla="*/ 3946273 h 5281588"/>
              <a:gd name="connsiteX6" fmla="*/ 6661572 w 6807684"/>
              <a:gd name="connsiteY6" fmla="*/ 2473556 h 5281588"/>
              <a:gd name="connsiteX7" fmla="*/ 6807684 w 6807684"/>
              <a:gd name="connsiteY7" fmla="*/ 2271003 h 5281588"/>
              <a:gd name="connsiteX8" fmla="*/ 5578485 w 6807684"/>
              <a:gd name="connsiteY8" fmla="*/ 920689 h 5281588"/>
              <a:gd name="connsiteX9" fmla="*/ 4263006 w 6807684"/>
              <a:gd name="connsiteY9" fmla="*/ 0 h 5281588"/>
              <a:gd name="connsiteX10" fmla="*/ 3762909 w 6807684"/>
              <a:gd name="connsiteY10" fmla="*/ 126435 h 5281588"/>
              <a:gd name="connsiteX11" fmla="*/ 3296516 w 6807684"/>
              <a:gd name="connsiteY11" fmla="*/ 201265 h 5281588"/>
              <a:gd name="connsiteX12" fmla="*/ 2957689 w 6807684"/>
              <a:gd name="connsiteY12" fmla="*/ 532029 h 5281588"/>
              <a:gd name="connsiteX13" fmla="*/ 2709333 w 6807684"/>
              <a:gd name="connsiteY13" fmla="*/ 802963 h 5281588"/>
              <a:gd name="connsiteX14" fmla="*/ 553155 w 6807684"/>
              <a:gd name="connsiteY14" fmla="*/ 3038163 h 5281588"/>
              <a:gd name="connsiteX15" fmla="*/ 0 w 6807684"/>
              <a:gd name="connsiteY15" fmla="*/ 4742785 h 5281588"/>
              <a:gd name="connsiteX16" fmla="*/ 127726 w 6807684"/>
              <a:gd name="connsiteY16" fmla="*/ 5281588 h 5281588"/>
              <a:gd name="connsiteX17" fmla="*/ 218036 w 6807684"/>
              <a:gd name="connsiteY17" fmla="*/ 5105802 h 528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07684" h="5281588">
                <a:moveTo>
                  <a:pt x="22578" y="5137896"/>
                </a:moveTo>
                <a:cubicBezTo>
                  <a:pt x="617281" y="5071488"/>
                  <a:pt x="650281" y="5331651"/>
                  <a:pt x="1819750" y="5108488"/>
                </a:cubicBezTo>
                <a:cubicBezTo>
                  <a:pt x="2129877" y="5158070"/>
                  <a:pt x="2374692" y="4881082"/>
                  <a:pt x="2658694" y="4852287"/>
                </a:cubicBezTo>
                <a:lnTo>
                  <a:pt x="3369733" y="4768427"/>
                </a:lnTo>
                <a:cubicBezTo>
                  <a:pt x="3709153" y="4743860"/>
                  <a:pt x="3878754" y="4549476"/>
                  <a:pt x="4178985" y="4381217"/>
                </a:cubicBezTo>
                <a:lnTo>
                  <a:pt x="4592158" y="3946273"/>
                </a:lnTo>
                <a:cubicBezTo>
                  <a:pt x="5451780" y="3551162"/>
                  <a:pt x="6246087" y="2764164"/>
                  <a:pt x="6661572" y="2473556"/>
                </a:cubicBezTo>
                <a:cubicBezTo>
                  <a:pt x="6793007" y="2523604"/>
                  <a:pt x="6728500" y="2299332"/>
                  <a:pt x="6807684" y="2271003"/>
                </a:cubicBezTo>
                <a:lnTo>
                  <a:pt x="5578485" y="920689"/>
                </a:lnTo>
                <a:lnTo>
                  <a:pt x="4263006" y="0"/>
                </a:lnTo>
                <a:lnTo>
                  <a:pt x="3762909" y="126435"/>
                </a:lnTo>
                <a:lnTo>
                  <a:pt x="3296516" y="201265"/>
                </a:lnTo>
                <a:lnTo>
                  <a:pt x="2957689" y="532029"/>
                </a:lnTo>
                <a:lnTo>
                  <a:pt x="2709333" y="802963"/>
                </a:lnTo>
                <a:lnTo>
                  <a:pt x="553155" y="3038163"/>
                </a:lnTo>
                <a:lnTo>
                  <a:pt x="0" y="4742785"/>
                </a:lnTo>
                <a:lnTo>
                  <a:pt x="127726" y="5281588"/>
                </a:lnTo>
                <a:lnTo>
                  <a:pt x="218036" y="5105802"/>
                </a:lnTo>
              </a:path>
            </a:pathLst>
          </a:cu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 rot="20514148">
            <a:off x="3083429" y="5848490"/>
            <a:ext cx="968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Bvd Rabelais</a:t>
            </a:r>
          </a:p>
        </p:txBody>
      </p:sp>
      <p:sp>
        <p:nvSpPr>
          <p:cNvPr id="7" name="ZoneTexte 6"/>
          <p:cNvSpPr txBox="1"/>
          <p:nvPr/>
        </p:nvSpPr>
        <p:spPr>
          <a:xfrm rot="19718416">
            <a:off x="5493627" y="4702412"/>
            <a:ext cx="960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Bvd d’Orient</a:t>
            </a:r>
          </a:p>
        </p:txBody>
      </p:sp>
      <p:sp>
        <p:nvSpPr>
          <p:cNvPr id="8" name="ZoneTexte 7"/>
          <p:cNvSpPr txBox="1"/>
          <p:nvPr/>
        </p:nvSpPr>
        <p:spPr>
          <a:xfrm rot="21266086">
            <a:off x="5079541" y="3779662"/>
            <a:ext cx="1312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Bvd de Strasbourg</a:t>
            </a:r>
          </a:p>
        </p:txBody>
      </p:sp>
      <p:sp>
        <p:nvSpPr>
          <p:cNvPr id="9" name="ZoneTexte 8"/>
          <p:cNvSpPr txBox="1"/>
          <p:nvPr/>
        </p:nvSpPr>
        <p:spPr>
          <a:xfrm rot="17268649">
            <a:off x="2014284" y="5577773"/>
            <a:ext cx="9037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Peyson</a:t>
            </a:r>
          </a:p>
        </p:txBody>
      </p:sp>
      <p:sp>
        <p:nvSpPr>
          <p:cNvPr id="10" name="ZoneTexte 9"/>
          <p:cNvSpPr txBox="1"/>
          <p:nvPr/>
        </p:nvSpPr>
        <p:spPr>
          <a:xfrm rot="5051062">
            <a:off x="4799903" y="6154822"/>
            <a:ext cx="1339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Avenue de Palavas</a:t>
            </a:r>
          </a:p>
        </p:txBody>
      </p:sp>
      <p:sp>
        <p:nvSpPr>
          <p:cNvPr id="14" name="ZoneTexte 13"/>
          <p:cNvSpPr txBox="1"/>
          <p:nvPr/>
        </p:nvSpPr>
        <p:spPr>
          <a:xfrm rot="2146960">
            <a:off x="2804379" y="4833566"/>
            <a:ext cx="1405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Frédéric Bazille</a:t>
            </a:r>
          </a:p>
        </p:txBody>
      </p:sp>
      <p:cxnSp>
        <p:nvCxnSpPr>
          <p:cNvPr id="33" name="Connecteur droit 32"/>
          <p:cNvCxnSpPr/>
          <p:nvPr/>
        </p:nvCxnSpPr>
        <p:spPr>
          <a:xfrm flipV="1">
            <a:off x="8027586" y="4321378"/>
            <a:ext cx="0" cy="187172"/>
          </a:xfrm>
          <a:prstGeom prst="line">
            <a:avLst/>
          </a:prstGeom>
          <a:ln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ZoneTexte 64"/>
          <p:cNvSpPr txBox="1"/>
          <p:nvPr/>
        </p:nvSpPr>
        <p:spPr>
          <a:xfrm rot="866062">
            <a:off x="5781844" y="2977429"/>
            <a:ext cx="1657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Rue de la Méditerranée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6" name="ZoneTexte 65"/>
          <p:cNvSpPr txBox="1"/>
          <p:nvPr/>
        </p:nvSpPr>
        <p:spPr>
          <a:xfrm rot="5400000">
            <a:off x="3497121" y="3053712"/>
            <a:ext cx="1151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</a:t>
            </a:r>
            <a:r>
              <a:rPr lang="fr-FR" sz="1200" dirty="0" smtClean="0">
                <a:solidFill>
                  <a:schemeClr val="bg1"/>
                </a:solidFill>
              </a:rPr>
              <a:t>Henri René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 rot="18908288">
            <a:off x="2023024" y="3147658"/>
            <a:ext cx="148223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Gare Saint-Roch</a:t>
            </a:r>
            <a:endParaRPr lang="fr-FR" sz="1200" b="1" dirty="0"/>
          </a:p>
        </p:txBody>
      </p:sp>
      <p:sp>
        <p:nvSpPr>
          <p:cNvPr id="29" name="Rectangle 28"/>
          <p:cNvSpPr/>
          <p:nvPr/>
        </p:nvSpPr>
        <p:spPr>
          <a:xfrm>
            <a:off x="899592" y="143494"/>
            <a:ext cx="8244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 smtClean="0">
                <a:solidFill>
                  <a:srgbClr val="00B050"/>
                </a:solidFill>
              </a:rPr>
              <a:t>En réponse à plusieurs demandes, le périmètre de réflexion sera élargi au secteur nord de la gare Saint-Roch</a:t>
            </a:r>
            <a:endParaRPr lang="fr-FR" b="1" i="1" dirty="0">
              <a:solidFill>
                <a:srgbClr val="00B050"/>
              </a:solidFill>
            </a:endParaRPr>
          </a:p>
        </p:txBody>
      </p:sp>
      <p:pic>
        <p:nvPicPr>
          <p:cNvPr id="31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9803"/>
            <a:ext cx="472156" cy="47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rme libre 3"/>
          <p:cNvSpPr/>
          <p:nvPr/>
        </p:nvSpPr>
        <p:spPr>
          <a:xfrm>
            <a:off x="104503" y="1227909"/>
            <a:ext cx="3814354" cy="5473337"/>
          </a:xfrm>
          <a:custGeom>
            <a:avLst/>
            <a:gdLst>
              <a:gd name="connsiteX0" fmla="*/ 3814354 w 3814354"/>
              <a:gd name="connsiteY0" fmla="*/ 444137 h 5473337"/>
              <a:gd name="connsiteX1" fmla="*/ 2939143 w 3814354"/>
              <a:gd name="connsiteY1" fmla="*/ 0 h 5473337"/>
              <a:gd name="connsiteX2" fmla="*/ 2756263 w 3814354"/>
              <a:gd name="connsiteY2" fmla="*/ 39188 h 5473337"/>
              <a:gd name="connsiteX3" fmla="*/ 2390503 w 3814354"/>
              <a:gd name="connsiteY3" fmla="*/ 574765 h 5473337"/>
              <a:gd name="connsiteX4" fmla="*/ 1306286 w 3814354"/>
              <a:gd name="connsiteY4" fmla="*/ 39188 h 5473337"/>
              <a:gd name="connsiteX5" fmla="*/ 182880 w 3814354"/>
              <a:gd name="connsiteY5" fmla="*/ 1227908 h 5473337"/>
              <a:gd name="connsiteX6" fmla="*/ 13063 w 3814354"/>
              <a:gd name="connsiteY6" fmla="*/ 1358537 h 5473337"/>
              <a:gd name="connsiteX7" fmla="*/ 0 w 3814354"/>
              <a:gd name="connsiteY7" fmla="*/ 5473337 h 5473337"/>
              <a:gd name="connsiteX8" fmla="*/ 718457 w 3814354"/>
              <a:gd name="connsiteY8" fmla="*/ 5342708 h 5473337"/>
              <a:gd name="connsiteX9" fmla="*/ 822960 w 3814354"/>
              <a:gd name="connsiteY9" fmla="*/ 4349931 h 5473337"/>
              <a:gd name="connsiteX10" fmla="*/ 1515291 w 3814354"/>
              <a:gd name="connsiteY10" fmla="*/ 2847702 h 5473337"/>
              <a:gd name="connsiteX11" fmla="*/ 1920240 w 3814354"/>
              <a:gd name="connsiteY11" fmla="*/ 2429691 h 5473337"/>
              <a:gd name="connsiteX12" fmla="*/ 3683726 w 3814354"/>
              <a:gd name="connsiteY12" fmla="*/ 731520 h 5473337"/>
              <a:gd name="connsiteX13" fmla="*/ 3814354 w 3814354"/>
              <a:gd name="connsiteY13" fmla="*/ 444137 h 547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4354" h="5473337">
                <a:moveTo>
                  <a:pt x="3814354" y="444137"/>
                </a:moveTo>
                <a:lnTo>
                  <a:pt x="2939143" y="0"/>
                </a:lnTo>
                <a:lnTo>
                  <a:pt x="2756263" y="39188"/>
                </a:lnTo>
                <a:lnTo>
                  <a:pt x="2390503" y="574765"/>
                </a:lnTo>
                <a:lnTo>
                  <a:pt x="1306286" y="39188"/>
                </a:lnTo>
                <a:lnTo>
                  <a:pt x="182880" y="1227908"/>
                </a:lnTo>
                <a:lnTo>
                  <a:pt x="13063" y="1358537"/>
                </a:lnTo>
                <a:cubicBezTo>
                  <a:pt x="8709" y="2730137"/>
                  <a:pt x="4354" y="4101737"/>
                  <a:pt x="0" y="5473337"/>
                </a:cubicBezTo>
                <a:lnTo>
                  <a:pt x="718457" y="5342708"/>
                </a:lnTo>
                <a:lnTo>
                  <a:pt x="822960" y="4349931"/>
                </a:lnTo>
                <a:lnTo>
                  <a:pt x="1515291" y="2847702"/>
                </a:lnTo>
                <a:lnTo>
                  <a:pt x="1920240" y="2429691"/>
                </a:lnTo>
                <a:lnTo>
                  <a:pt x="3683726" y="731520"/>
                </a:lnTo>
                <a:lnTo>
                  <a:pt x="3814354" y="444137"/>
                </a:lnTo>
                <a:close/>
              </a:path>
            </a:pathLst>
          </a:cu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 rot="1900374">
            <a:off x="1148679" y="2459780"/>
            <a:ext cx="888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Rue Durant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 rot="4973263">
            <a:off x="613123" y="2597498"/>
            <a:ext cx="884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Rue d’Alger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 rot="1559321">
            <a:off x="959368" y="2005270"/>
            <a:ext cx="15885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Rue  de la République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 rot="3224552">
            <a:off x="2581033" y="1498669"/>
            <a:ext cx="1099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Rue de Verdun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" name="Forme libre 1"/>
          <p:cNvSpPr/>
          <p:nvPr/>
        </p:nvSpPr>
        <p:spPr>
          <a:xfrm>
            <a:off x="104503" y="3043646"/>
            <a:ext cx="2233748" cy="3605348"/>
          </a:xfrm>
          <a:custGeom>
            <a:avLst/>
            <a:gdLst>
              <a:gd name="connsiteX0" fmla="*/ 2233748 w 2233748"/>
              <a:gd name="connsiteY0" fmla="*/ 287383 h 3605348"/>
              <a:gd name="connsiteX1" fmla="*/ 1828800 w 2233748"/>
              <a:gd name="connsiteY1" fmla="*/ 0 h 3605348"/>
              <a:gd name="connsiteX2" fmla="*/ 1632857 w 2233748"/>
              <a:gd name="connsiteY2" fmla="*/ 470263 h 3605348"/>
              <a:gd name="connsiteX3" fmla="*/ 1619794 w 2233748"/>
              <a:gd name="connsiteY3" fmla="*/ 535577 h 3605348"/>
              <a:gd name="connsiteX4" fmla="*/ 979714 w 2233748"/>
              <a:gd name="connsiteY4" fmla="*/ 156754 h 3605348"/>
              <a:gd name="connsiteX5" fmla="*/ 744583 w 2233748"/>
              <a:gd name="connsiteY5" fmla="*/ 1358537 h 3605348"/>
              <a:gd name="connsiteX6" fmla="*/ 0 w 2233748"/>
              <a:gd name="connsiteY6" fmla="*/ 1240971 h 3605348"/>
              <a:gd name="connsiteX7" fmla="*/ 65314 w 2233748"/>
              <a:gd name="connsiteY7" fmla="*/ 3605348 h 3605348"/>
              <a:gd name="connsiteX8" fmla="*/ 666206 w 2233748"/>
              <a:gd name="connsiteY8" fmla="*/ 3487783 h 3605348"/>
              <a:gd name="connsiteX9" fmla="*/ 757646 w 2233748"/>
              <a:gd name="connsiteY9" fmla="*/ 2521131 h 3605348"/>
              <a:gd name="connsiteX10" fmla="*/ 1476103 w 2233748"/>
              <a:gd name="connsiteY10" fmla="*/ 966651 h 3605348"/>
              <a:gd name="connsiteX11" fmla="*/ 2233748 w 2233748"/>
              <a:gd name="connsiteY11" fmla="*/ 287383 h 3605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33748" h="3605348">
                <a:moveTo>
                  <a:pt x="2233748" y="287383"/>
                </a:moveTo>
                <a:lnTo>
                  <a:pt x="1828800" y="0"/>
                </a:lnTo>
                <a:lnTo>
                  <a:pt x="1632857" y="470263"/>
                </a:lnTo>
                <a:lnTo>
                  <a:pt x="1619794" y="535577"/>
                </a:lnTo>
                <a:lnTo>
                  <a:pt x="979714" y="156754"/>
                </a:lnTo>
                <a:lnTo>
                  <a:pt x="744583" y="1358537"/>
                </a:lnTo>
                <a:lnTo>
                  <a:pt x="0" y="1240971"/>
                </a:lnTo>
                <a:lnTo>
                  <a:pt x="65314" y="3605348"/>
                </a:lnTo>
                <a:lnTo>
                  <a:pt x="666206" y="3487783"/>
                </a:lnTo>
                <a:lnTo>
                  <a:pt x="757646" y="2521131"/>
                </a:lnTo>
                <a:lnTo>
                  <a:pt x="1476103" y="966651"/>
                </a:lnTo>
                <a:lnTo>
                  <a:pt x="2233748" y="287383"/>
                </a:lnTo>
                <a:close/>
              </a:path>
            </a:pathLst>
          </a:custGeom>
          <a:pattFill prst="ltUpDiag">
            <a:fgClr>
              <a:srgbClr val="00B050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04301" y="4448172"/>
            <a:ext cx="1263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 smtClean="0"/>
              <a:t>ZAC</a:t>
            </a:r>
          </a:p>
          <a:p>
            <a:pPr algn="ctr"/>
            <a:r>
              <a:rPr lang="fr-FR" sz="1000" b="1" dirty="0" smtClean="0"/>
              <a:t>Nouveau Saint-Roch</a:t>
            </a:r>
            <a:endParaRPr lang="fr-FR" sz="1000" b="1" dirty="0"/>
          </a:p>
        </p:txBody>
      </p:sp>
      <p:sp>
        <p:nvSpPr>
          <p:cNvPr id="11" name="Ellipse 10"/>
          <p:cNvSpPr/>
          <p:nvPr/>
        </p:nvSpPr>
        <p:spPr>
          <a:xfrm rot="19843342">
            <a:off x="-103073" y="1340757"/>
            <a:ext cx="3772096" cy="21058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162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0" y="0"/>
            <a:ext cx="855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Les principes </a:t>
            </a:r>
            <a:r>
              <a:rPr lang="fr-FR" sz="2800" b="1" dirty="0" smtClean="0"/>
              <a:t>d’aménagement </a:t>
            </a:r>
            <a:r>
              <a:rPr lang="fr-FR" sz="2800" b="1" dirty="0" smtClean="0"/>
              <a:t>proposées à ce stade</a:t>
            </a:r>
            <a:endParaRPr lang="fr-FR" sz="28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253" y="690331"/>
            <a:ext cx="7275747" cy="593970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 rot="21336390">
            <a:off x="7532424" y="2474097"/>
            <a:ext cx="17115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Boulevard de Strasbourg</a:t>
            </a:r>
            <a:endParaRPr lang="fr-FR" sz="1200" dirty="0"/>
          </a:p>
        </p:txBody>
      </p:sp>
      <p:sp>
        <p:nvSpPr>
          <p:cNvPr id="6" name="ZoneTexte 5"/>
          <p:cNvSpPr txBox="1"/>
          <p:nvPr/>
        </p:nvSpPr>
        <p:spPr>
          <a:xfrm rot="2402084">
            <a:off x="7096188" y="5864422"/>
            <a:ext cx="1405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Rue Frédéric Bazille</a:t>
            </a:r>
            <a:endParaRPr lang="fr-FR" sz="1200" dirty="0"/>
          </a:p>
        </p:txBody>
      </p:sp>
      <p:sp>
        <p:nvSpPr>
          <p:cNvPr id="8" name="ZoneTexte 7"/>
          <p:cNvSpPr txBox="1"/>
          <p:nvPr/>
        </p:nvSpPr>
        <p:spPr>
          <a:xfrm rot="17245460">
            <a:off x="4582261" y="6084497"/>
            <a:ext cx="964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Rue Peysson</a:t>
            </a:r>
            <a:endParaRPr lang="fr-FR" sz="1200" dirty="0"/>
          </a:p>
        </p:txBody>
      </p:sp>
      <p:sp>
        <p:nvSpPr>
          <p:cNvPr id="9" name="ZoneTexte 8"/>
          <p:cNvSpPr txBox="1"/>
          <p:nvPr/>
        </p:nvSpPr>
        <p:spPr>
          <a:xfrm rot="2402084">
            <a:off x="2911849" y="1244424"/>
            <a:ext cx="974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Pont de Sète</a:t>
            </a:r>
            <a:endParaRPr lang="fr-FR" sz="1200" dirty="0"/>
          </a:p>
        </p:txBody>
      </p:sp>
      <p:sp>
        <p:nvSpPr>
          <p:cNvPr id="10" name="Rectangle 9"/>
          <p:cNvSpPr/>
          <p:nvPr/>
        </p:nvSpPr>
        <p:spPr>
          <a:xfrm>
            <a:off x="131507" y="3645024"/>
            <a:ext cx="3744416" cy="3046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fr-FR" sz="1600" dirty="0"/>
              <a:t> </a:t>
            </a:r>
            <a:r>
              <a:rPr lang="fr-FR" sz="1600" dirty="0" smtClean="0"/>
              <a:t>      Créer une traversée au niveau de la rue Frédéric Bazille</a:t>
            </a:r>
          </a:p>
          <a:p>
            <a:endParaRPr lang="fr-FR" sz="800" dirty="0"/>
          </a:p>
          <a:p>
            <a:r>
              <a:rPr lang="fr-FR" sz="1600" dirty="0" smtClean="0"/>
              <a:t>       Traiter l’îlot central comme un espace piéton de plain pied facilitant les traversées (suppression des bordures continues au profit de bornes pierre)</a:t>
            </a:r>
          </a:p>
          <a:p>
            <a:endParaRPr lang="fr-FR" sz="800" dirty="0"/>
          </a:p>
          <a:p>
            <a:r>
              <a:rPr lang="fr-FR" sz="1600" dirty="0" smtClean="0"/>
              <a:t>       Améliorer l’ambiance végétale</a:t>
            </a:r>
          </a:p>
          <a:p>
            <a:endParaRPr lang="fr-FR" sz="800" dirty="0"/>
          </a:p>
          <a:p>
            <a:r>
              <a:rPr lang="fr-FR" sz="1600" dirty="0" smtClean="0"/>
              <a:t>       Supprimer une voie de circulation au bénéfice des vélos</a:t>
            </a:r>
          </a:p>
          <a:p>
            <a:endParaRPr lang="fr-FR" sz="800" dirty="0"/>
          </a:p>
          <a:p>
            <a:r>
              <a:rPr lang="fr-FR" sz="1600" dirty="0" smtClean="0"/>
              <a:t>       Elargir le trottoir du pont de Sète</a:t>
            </a:r>
          </a:p>
        </p:txBody>
      </p:sp>
      <p:sp>
        <p:nvSpPr>
          <p:cNvPr id="11" name="Ellipse 10"/>
          <p:cNvSpPr/>
          <p:nvPr/>
        </p:nvSpPr>
        <p:spPr>
          <a:xfrm>
            <a:off x="233661" y="3699895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1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233660" y="4283265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Ellipse 12"/>
          <p:cNvSpPr/>
          <p:nvPr/>
        </p:nvSpPr>
        <p:spPr>
          <a:xfrm>
            <a:off x="192865" y="5365290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3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187191" y="5769940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4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179409" y="6369968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5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6078270" y="4429006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1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5724128" y="2985009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Ellipse 18"/>
          <p:cNvSpPr/>
          <p:nvPr/>
        </p:nvSpPr>
        <p:spPr>
          <a:xfrm>
            <a:off x="6459987" y="2692724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3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6650852" y="3232054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4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4526385" y="1609109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5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 flipH="1">
            <a:off x="5847650" y="4089808"/>
            <a:ext cx="524749" cy="678397"/>
          </a:xfrm>
          <a:prstGeom prst="line">
            <a:avLst/>
          </a:prstGeom>
          <a:ln w="38100">
            <a:solidFill>
              <a:srgbClr val="FFFF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95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72" b="9689"/>
          <a:stretch/>
        </p:blipFill>
        <p:spPr bwMode="auto">
          <a:xfrm>
            <a:off x="0" y="2060848"/>
            <a:ext cx="6163692" cy="351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596600" y="77321"/>
            <a:ext cx="855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Aménager un itinéraire cyclable rue Peysson </a:t>
            </a:r>
            <a:endParaRPr lang="fr-FR" sz="2800" dirty="0"/>
          </a:p>
        </p:txBody>
      </p:sp>
      <p:sp>
        <p:nvSpPr>
          <p:cNvPr id="27" name="Ellipse 26"/>
          <p:cNvSpPr/>
          <p:nvPr/>
        </p:nvSpPr>
        <p:spPr>
          <a:xfrm>
            <a:off x="60621" y="89496"/>
            <a:ext cx="541509" cy="541509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300192" y="2048024"/>
            <a:ext cx="2664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Etat actuel :</a:t>
            </a:r>
          </a:p>
          <a:p>
            <a:r>
              <a:rPr lang="fr-FR" sz="1600" dirty="0" smtClean="0"/>
              <a:t>2 trottoirs dont 1 accessible</a:t>
            </a:r>
          </a:p>
          <a:p>
            <a:r>
              <a:rPr lang="fr-FR" sz="1600" dirty="0" smtClean="0"/>
              <a:t>2 files de stationnement</a:t>
            </a:r>
          </a:p>
          <a:p>
            <a:r>
              <a:rPr lang="fr-FR" sz="1600" dirty="0" smtClean="0"/>
              <a:t>1 voie de circulation </a:t>
            </a:r>
            <a:r>
              <a:rPr lang="fr-FR" sz="1600" dirty="0" smtClean="0"/>
              <a:t>large </a:t>
            </a:r>
            <a:r>
              <a:rPr lang="fr-FR" sz="1600" dirty="0" smtClean="0"/>
              <a:t>(4,25 m)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44266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9418" y="3881413"/>
            <a:ext cx="108012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27746"/>
            <a:ext cx="3818905" cy="189701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946" y="2566097"/>
            <a:ext cx="2786802" cy="166112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895123" y="2554177"/>
            <a:ext cx="51556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Option </a:t>
            </a:r>
            <a:r>
              <a:rPr lang="fr-FR" sz="1600" b="1" dirty="0" smtClean="0"/>
              <a:t>1 : Les vélos dans la circulation</a:t>
            </a:r>
            <a:endParaRPr lang="fr-FR" sz="1600" b="1" dirty="0"/>
          </a:p>
          <a:p>
            <a:r>
              <a:rPr lang="fr-FR" sz="1600" dirty="0" smtClean="0"/>
              <a:t>Avantages :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Permet un aménagement simple et économe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Ne réduit pas l’offre de stationnement</a:t>
            </a:r>
          </a:p>
          <a:p>
            <a:r>
              <a:rPr lang="fr-FR" sz="1600" dirty="0" smtClean="0"/>
              <a:t>Inconvénient : aménagement cyclable non séparé donc moins sécurisant</a:t>
            </a:r>
            <a:endParaRPr lang="fr-FR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192350" y="3770528"/>
            <a:ext cx="909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Option 1</a:t>
            </a:r>
            <a:endParaRPr lang="fr-FR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196988" y="4113622"/>
            <a:ext cx="3446766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Les vélos dans la circulation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853748" y="609412"/>
            <a:ext cx="514774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En toute hypothèse, la </a:t>
            </a:r>
            <a:r>
              <a:rPr lang="fr-FR" sz="1600" dirty="0" smtClean="0"/>
              <a:t>voie automobile sera réduite en largeur afin de diminuer les vitesses et de permettre un aménagement cyclable</a:t>
            </a:r>
            <a:endParaRPr lang="fr-FR" sz="16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777" y="10434"/>
            <a:ext cx="855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Comparaison des options d’aménagement proposées</a:t>
            </a:r>
            <a:endParaRPr lang="fr-FR" sz="2800" dirty="0"/>
          </a:p>
        </p:txBody>
      </p:sp>
      <p:sp>
        <p:nvSpPr>
          <p:cNvPr id="18" name="Rectangle 17"/>
          <p:cNvSpPr/>
          <p:nvPr/>
        </p:nvSpPr>
        <p:spPr>
          <a:xfrm>
            <a:off x="481771" y="4676420"/>
            <a:ext cx="86409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315" y="4654608"/>
            <a:ext cx="2833301" cy="1787533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3841113" y="4566850"/>
            <a:ext cx="514410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Option </a:t>
            </a:r>
            <a:r>
              <a:rPr lang="fr-FR" sz="1600" b="1" dirty="0" smtClean="0"/>
              <a:t>2 : Les vélos séparés de la circulation</a:t>
            </a:r>
            <a:endParaRPr lang="fr-FR" sz="1600" b="1" dirty="0"/>
          </a:p>
          <a:p>
            <a:r>
              <a:rPr lang="fr-FR" sz="1600" dirty="0" smtClean="0"/>
              <a:t>Avantage :</a:t>
            </a:r>
          </a:p>
          <a:p>
            <a:r>
              <a:rPr lang="fr-FR" sz="1600" dirty="0" smtClean="0"/>
              <a:t>améliore le confort et la sécurité des cyclistes</a:t>
            </a:r>
          </a:p>
          <a:p>
            <a:r>
              <a:rPr lang="fr-FR" sz="1600" dirty="0" smtClean="0"/>
              <a:t>Inconvénient : supprime une vingtaine de places de stationnement</a:t>
            </a:r>
            <a:endParaRPr lang="fr-FR" sz="1600" dirty="0"/>
          </a:p>
        </p:txBody>
      </p:sp>
      <p:sp>
        <p:nvSpPr>
          <p:cNvPr id="21" name="ZoneTexte 20"/>
          <p:cNvSpPr txBox="1"/>
          <p:nvPr/>
        </p:nvSpPr>
        <p:spPr>
          <a:xfrm>
            <a:off x="167348" y="5891173"/>
            <a:ext cx="909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Option 2</a:t>
            </a:r>
            <a:endParaRPr lang="fr-FR" sz="1600" dirty="0"/>
          </a:p>
        </p:txBody>
      </p:sp>
      <p:sp>
        <p:nvSpPr>
          <p:cNvPr id="22" name="ZoneTexte 21"/>
          <p:cNvSpPr txBox="1"/>
          <p:nvPr/>
        </p:nvSpPr>
        <p:spPr>
          <a:xfrm>
            <a:off x="193739" y="6274769"/>
            <a:ext cx="3456384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Les vélos séparés de la circulation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778" y="2517951"/>
            <a:ext cx="589700" cy="58970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771" y="4599584"/>
            <a:ext cx="709932" cy="709932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42824" y="1801528"/>
            <a:ext cx="121155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 smtClean="0"/>
              <a:t>Etat existant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04692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0" y="0"/>
            <a:ext cx="855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Proposition complémentaire pour la rue Frédéric Bazille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5992" y="523220"/>
            <a:ext cx="8712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Compte tenu de la baisse significative du trafic (moins 50 %) depuis la fermeture du Pont de Sète, il est possible de réduire la circulation de 2 à 1 voie sur la rue Frédéric Bazille.</a:t>
            </a:r>
          </a:p>
          <a:p>
            <a:r>
              <a:rPr lang="fr-FR" sz="1600" dirty="0" smtClean="0"/>
              <a:t>Cette réduction permettrait :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d’élargir et de rendre accessible au moins un trottoir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de créer des places de stationnement supplémentaires (environ une dizaine) là où la largeur de la chaussée le permet et en dehors des accès riverains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d</a:t>
            </a:r>
            <a:r>
              <a:rPr lang="fr-FR" sz="1600" dirty="0" smtClean="0"/>
              <a:t>’envisager de matérialiser un contre-sens cyclable</a:t>
            </a:r>
            <a:endParaRPr lang="fr-FR" sz="16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2337"/>
            <a:ext cx="9133007" cy="4395663"/>
          </a:xfrm>
          <a:prstGeom prst="rect">
            <a:avLst/>
          </a:prstGeom>
        </p:spPr>
      </p:pic>
      <p:sp>
        <p:nvSpPr>
          <p:cNvPr id="6" name="Forme libre 5"/>
          <p:cNvSpPr/>
          <p:nvPr/>
        </p:nvSpPr>
        <p:spPr>
          <a:xfrm>
            <a:off x="1014292" y="4395267"/>
            <a:ext cx="3826649" cy="2466575"/>
          </a:xfrm>
          <a:custGeom>
            <a:avLst/>
            <a:gdLst>
              <a:gd name="connsiteX0" fmla="*/ 0 w 3826649"/>
              <a:gd name="connsiteY0" fmla="*/ 2458891 h 2466575"/>
              <a:gd name="connsiteX1" fmla="*/ 2466575 w 3826649"/>
              <a:gd name="connsiteY1" fmla="*/ 960504 h 2466575"/>
              <a:gd name="connsiteX2" fmla="*/ 3242663 w 3826649"/>
              <a:gd name="connsiteY2" fmla="*/ 453358 h 2466575"/>
              <a:gd name="connsiteX3" fmla="*/ 3573076 w 3826649"/>
              <a:gd name="connsiteY3" fmla="*/ 261257 h 2466575"/>
              <a:gd name="connsiteX4" fmla="*/ 3703705 w 3826649"/>
              <a:gd name="connsiteY4" fmla="*/ 161365 h 2466575"/>
              <a:gd name="connsiteX5" fmla="*/ 3788229 w 3826649"/>
              <a:gd name="connsiteY5" fmla="*/ 115261 h 2466575"/>
              <a:gd name="connsiteX6" fmla="*/ 3780545 w 3826649"/>
              <a:gd name="connsiteY6" fmla="*/ 38420 h 2466575"/>
              <a:gd name="connsiteX7" fmla="*/ 3772861 w 3826649"/>
              <a:gd name="connsiteY7" fmla="*/ 0 h 2466575"/>
              <a:gd name="connsiteX8" fmla="*/ 3826649 w 3826649"/>
              <a:gd name="connsiteY8" fmla="*/ 122945 h 2466575"/>
              <a:gd name="connsiteX9" fmla="*/ 3788229 w 3826649"/>
              <a:gd name="connsiteY9" fmla="*/ 176733 h 2466575"/>
              <a:gd name="connsiteX10" fmla="*/ 2143846 w 3826649"/>
              <a:gd name="connsiteY10" fmla="*/ 1575227 h 2466575"/>
              <a:gd name="connsiteX11" fmla="*/ 1083449 w 3826649"/>
              <a:gd name="connsiteY11" fmla="*/ 2466575 h 2466575"/>
              <a:gd name="connsiteX12" fmla="*/ 0 w 3826649"/>
              <a:gd name="connsiteY12" fmla="*/ 2458891 h 246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26649" h="2466575">
                <a:moveTo>
                  <a:pt x="0" y="2458891"/>
                </a:moveTo>
                <a:lnTo>
                  <a:pt x="2466575" y="960504"/>
                </a:lnTo>
                <a:lnTo>
                  <a:pt x="3242663" y="453358"/>
                </a:lnTo>
                <a:lnTo>
                  <a:pt x="3573076" y="261257"/>
                </a:lnTo>
                <a:lnTo>
                  <a:pt x="3703705" y="161365"/>
                </a:lnTo>
                <a:lnTo>
                  <a:pt x="3788229" y="115261"/>
                </a:lnTo>
                <a:lnTo>
                  <a:pt x="3780545" y="38420"/>
                </a:lnTo>
                <a:lnTo>
                  <a:pt x="3772861" y="0"/>
                </a:lnTo>
                <a:lnTo>
                  <a:pt x="3826649" y="122945"/>
                </a:lnTo>
                <a:lnTo>
                  <a:pt x="3788229" y="176733"/>
                </a:lnTo>
                <a:lnTo>
                  <a:pt x="2143846" y="1575227"/>
                </a:lnTo>
                <a:lnTo>
                  <a:pt x="1083449" y="2466575"/>
                </a:lnTo>
                <a:lnTo>
                  <a:pt x="0" y="2458891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3865069" y="4564316"/>
            <a:ext cx="1091133" cy="822192"/>
          </a:xfrm>
          <a:custGeom>
            <a:avLst/>
            <a:gdLst>
              <a:gd name="connsiteX0" fmla="*/ 0 w 1091133"/>
              <a:gd name="connsiteY0" fmla="*/ 814508 h 822192"/>
              <a:gd name="connsiteX1" fmla="*/ 783771 w 1091133"/>
              <a:gd name="connsiteY1" fmla="*/ 822192 h 822192"/>
              <a:gd name="connsiteX2" fmla="*/ 1075765 w 1091133"/>
              <a:gd name="connsiteY2" fmla="*/ 138313 h 822192"/>
              <a:gd name="connsiteX3" fmla="*/ 1091133 w 1091133"/>
              <a:gd name="connsiteY3" fmla="*/ 7684 h 822192"/>
              <a:gd name="connsiteX4" fmla="*/ 960504 w 1091133"/>
              <a:gd name="connsiteY4" fmla="*/ 0 h 822192"/>
              <a:gd name="connsiteX5" fmla="*/ 0 w 1091133"/>
              <a:gd name="connsiteY5" fmla="*/ 814508 h 82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1133" h="822192">
                <a:moveTo>
                  <a:pt x="0" y="814508"/>
                </a:moveTo>
                <a:lnTo>
                  <a:pt x="783771" y="822192"/>
                </a:lnTo>
                <a:lnTo>
                  <a:pt x="1075765" y="138313"/>
                </a:lnTo>
                <a:lnTo>
                  <a:pt x="1091133" y="7684"/>
                </a:lnTo>
                <a:lnTo>
                  <a:pt x="960504" y="0"/>
                </a:lnTo>
                <a:lnTo>
                  <a:pt x="0" y="81450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4675031" y="4386544"/>
            <a:ext cx="283335" cy="203486"/>
          </a:xfrm>
          <a:custGeom>
            <a:avLst/>
            <a:gdLst>
              <a:gd name="connsiteX0" fmla="*/ 103031 w 283335"/>
              <a:gd name="connsiteY0" fmla="*/ 15455 h 203486"/>
              <a:gd name="connsiteX1" fmla="*/ 249850 w 283335"/>
              <a:gd name="connsiteY1" fmla="*/ 0 h 203486"/>
              <a:gd name="connsiteX2" fmla="*/ 283335 w 283335"/>
              <a:gd name="connsiteY2" fmla="*/ 51516 h 203486"/>
              <a:gd name="connsiteX3" fmla="*/ 151971 w 283335"/>
              <a:gd name="connsiteY3" fmla="*/ 54091 h 203486"/>
              <a:gd name="connsiteX4" fmla="*/ 162274 w 283335"/>
              <a:gd name="connsiteY4" fmla="*/ 131365 h 203486"/>
              <a:gd name="connsiteX5" fmla="*/ 95304 w 283335"/>
              <a:gd name="connsiteY5" fmla="*/ 203486 h 203486"/>
              <a:gd name="connsiteX6" fmla="*/ 0 w 283335"/>
              <a:gd name="connsiteY6" fmla="*/ 203486 h 203486"/>
              <a:gd name="connsiteX7" fmla="*/ 113334 w 283335"/>
              <a:gd name="connsiteY7" fmla="*/ 97880 h 203486"/>
              <a:gd name="connsiteX8" fmla="*/ 103031 w 283335"/>
              <a:gd name="connsiteY8" fmla="*/ 15455 h 20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335" h="203486">
                <a:moveTo>
                  <a:pt x="103031" y="15455"/>
                </a:moveTo>
                <a:lnTo>
                  <a:pt x="249850" y="0"/>
                </a:lnTo>
                <a:lnTo>
                  <a:pt x="283335" y="51516"/>
                </a:lnTo>
                <a:lnTo>
                  <a:pt x="151971" y="54091"/>
                </a:lnTo>
                <a:lnTo>
                  <a:pt x="162274" y="131365"/>
                </a:lnTo>
                <a:lnTo>
                  <a:pt x="95304" y="203486"/>
                </a:lnTo>
                <a:lnTo>
                  <a:pt x="0" y="203486"/>
                </a:lnTo>
                <a:lnTo>
                  <a:pt x="113334" y="97880"/>
                </a:lnTo>
                <a:lnTo>
                  <a:pt x="103031" y="1545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/>
          <p:cNvSpPr/>
          <p:nvPr/>
        </p:nvSpPr>
        <p:spPr>
          <a:xfrm>
            <a:off x="4827002" y="4443211"/>
            <a:ext cx="123637" cy="74698"/>
          </a:xfrm>
          <a:custGeom>
            <a:avLst/>
            <a:gdLst>
              <a:gd name="connsiteX0" fmla="*/ 0 w 123637"/>
              <a:gd name="connsiteY0" fmla="*/ 0 h 74698"/>
              <a:gd name="connsiteX1" fmla="*/ 123637 w 123637"/>
              <a:gd name="connsiteY1" fmla="*/ 0 h 74698"/>
              <a:gd name="connsiteX2" fmla="*/ 123637 w 123637"/>
              <a:gd name="connsiteY2" fmla="*/ 74698 h 74698"/>
              <a:gd name="connsiteX3" fmla="*/ 12879 w 123637"/>
              <a:gd name="connsiteY3" fmla="*/ 66970 h 74698"/>
              <a:gd name="connsiteX4" fmla="*/ 0 w 123637"/>
              <a:gd name="connsiteY4" fmla="*/ 0 h 7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637" h="74698">
                <a:moveTo>
                  <a:pt x="0" y="0"/>
                </a:moveTo>
                <a:lnTo>
                  <a:pt x="123637" y="0"/>
                </a:lnTo>
                <a:lnTo>
                  <a:pt x="123637" y="74698"/>
                </a:lnTo>
                <a:lnTo>
                  <a:pt x="12879" y="6697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/>
          <p:cNvSpPr/>
          <p:nvPr/>
        </p:nvSpPr>
        <p:spPr>
          <a:xfrm>
            <a:off x="2115766" y="5384260"/>
            <a:ext cx="2519464" cy="1488331"/>
          </a:xfrm>
          <a:custGeom>
            <a:avLst/>
            <a:gdLst>
              <a:gd name="connsiteX0" fmla="*/ 2130358 w 2130358"/>
              <a:gd name="connsiteY0" fmla="*/ 14591 h 1152727"/>
              <a:gd name="connsiteX1" fmla="*/ 1371600 w 2130358"/>
              <a:gd name="connsiteY1" fmla="*/ 0 h 1152727"/>
              <a:gd name="connsiteX2" fmla="*/ 0 w 2130358"/>
              <a:gd name="connsiteY2" fmla="*/ 1152727 h 1152727"/>
              <a:gd name="connsiteX3" fmla="*/ 1590473 w 2130358"/>
              <a:gd name="connsiteY3" fmla="*/ 1147863 h 1152727"/>
              <a:gd name="connsiteX4" fmla="*/ 2130358 w 2130358"/>
              <a:gd name="connsiteY4" fmla="*/ 14591 h 1152727"/>
              <a:gd name="connsiteX0" fmla="*/ 2130358 w 2130358"/>
              <a:gd name="connsiteY0" fmla="*/ 14591 h 1488331"/>
              <a:gd name="connsiteX1" fmla="*/ 1371600 w 2130358"/>
              <a:gd name="connsiteY1" fmla="*/ 0 h 1488331"/>
              <a:gd name="connsiteX2" fmla="*/ 0 w 2130358"/>
              <a:gd name="connsiteY2" fmla="*/ 1152727 h 1488331"/>
              <a:gd name="connsiteX3" fmla="*/ 1488332 w 2130358"/>
              <a:gd name="connsiteY3" fmla="*/ 1488331 h 1488331"/>
              <a:gd name="connsiteX4" fmla="*/ 2130358 w 2130358"/>
              <a:gd name="connsiteY4" fmla="*/ 14591 h 1488331"/>
              <a:gd name="connsiteX0" fmla="*/ 2519464 w 2519464"/>
              <a:gd name="connsiteY0" fmla="*/ 14591 h 1488331"/>
              <a:gd name="connsiteX1" fmla="*/ 1760706 w 2519464"/>
              <a:gd name="connsiteY1" fmla="*/ 0 h 1488331"/>
              <a:gd name="connsiteX2" fmla="*/ 0 w 2519464"/>
              <a:gd name="connsiteY2" fmla="*/ 1468876 h 1488331"/>
              <a:gd name="connsiteX3" fmla="*/ 1877438 w 2519464"/>
              <a:gd name="connsiteY3" fmla="*/ 1488331 h 1488331"/>
              <a:gd name="connsiteX4" fmla="*/ 2519464 w 2519464"/>
              <a:gd name="connsiteY4" fmla="*/ 14591 h 148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9464" h="1488331">
                <a:moveTo>
                  <a:pt x="2519464" y="14591"/>
                </a:moveTo>
                <a:lnTo>
                  <a:pt x="1760706" y="0"/>
                </a:lnTo>
                <a:lnTo>
                  <a:pt x="0" y="1468876"/>
                </a:lnTo>
                <a:lnTo>
                  <a:pt x="1877438" y="1488331"/>
                </a:lnTo>
                <a:lnTo>
                  <a:pt x="2519464" y="1459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Cylindre 11"/>
          <p:cNvSpPr/>
          <p:nvPr/>
        </p:nvSpPr>
        <p:spPr>
          <a:xfrm>
            <a:off x="4139952" y="5085184"/>
            <a:ext cx="152825" cy="350908"/>
          </a:xfrm>
          <a:prstGeom prst="ca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1881888" y="2982301"/>
            <a:ext cx="25816" cy="3543043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à coins arrondis 15"/>
          <p:cNvSpPr/>
          <p:nvPr/>
        </p:nvSpPr>
        <p:spPr>
          <a:xfrm>
            <a:off x="179512" y="2638178"/>
            <a:ext cx="3033145" cy="3441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chemeClr val="tx1"/>
                </a:solidFill>
              </a:rPr>
              <a:t>Élargir et rendre accessible un trottoir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4698754" y="2952526"/>
            <a:ext cx="10823" cy="1959742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à coins arrondis 17"/>
          <p:cNvSpPr/>
          <p:nvPr/>
        </p:nvSpPr>
        <p:spPr>
          <a:xfrm>
            <a:off x="3995936" y="2627596"/>
            <a:ext cx="2615784" cy="3441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chemeClr val="tx1"/>
                </a:solidFill>
              </a:rPr>
              <a:t>Créer une file de stationnement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20" name="Connecteur droit avec flèche 19"/>
          <p:cNvCxnSpPr/>
          <p:nvPr/>
        </p:nvCxnSpPr>
        <p:spPr>
          <a:xfrm flipH="1">
            <a:off x="3865069" y="3466612"/>
            <a:ext cx="39570" cy="2482668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à coins arrondis 20"/>
          <p:cNvSpPr/>
          <p:nvPr/>
        </p:nvSpPr>
        <p:spPr>
          <a:xfrm>
            <a:off x="2115767" y="3113340"/>
            <a:ext cx="2339546" cy="38983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chemeClr val="tx1"/>
                </a:solidFill>
              </a:rPr>
              <a:t>Protéger les accès riverains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30" name="Flèche droite 29"/>
          <p:cNvSpPr/>
          <p:nvPr/>
        </p:nvSpPr>
        <p:spPr>
          <a:xfrm rot="6092374">
            <a:off x="4503944" y="6248398"/>
            <a:ext cx="369828" cy="254205"/>
          </a:xfrm>
          <a:prstGeom prst="rightArrow">
            <a:avLst/>
          </a:prstGeom>
          <a:solidFill>
            <a:srgbClr val="3CA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 droite 30"/>
          <p:cNvSpPr/>
          <p:nvPr/>
        </p:nvSpPr>
        <p:spPr>
          <a:xfrm rot="6092374">
            <a:off x="4868636" y="4930273"/>
            <a:ext cx="230083" cy="158150"/>
          </a:xfrm>
          <a:prstGeom prst="rightArrow">
            <a:avLst/>
          </a:prstGeom>
          <a:solidFill>
            <a:srgbClr val="3CA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à coins arrondis 31"/>
          <p:cNvSpPr/>
          <p:nvPr/>
        </p:nvSpPr>
        <p:spPr>
          <a:xfrm>
            <a:off x="5412395" y="3094954"/>
            <a:ext cx="3575589" cy="3441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chemeClr val="tx1"/>
                </a:solidFill>
              </a:rPr>
              <a:t>Étudier la faisabilité d’un contre-sens cyclable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36" name="Connecteur droit avec flèche 35"/>
          <p:cNvCxnSpPr/>
          <p:nvPr/>
        </p:nvCxnSpPr>
        <p:spPr>
          <a:xfrm flipH="1">
            <a:off x="4733301" y="6021288"/>
            <a:ext cx="1471314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 flipV="1">
            <a:off x="6204615" y="3439078"/>
            <a:ext cx="23569" cy="25822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91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25903" r="-7205" b="21786"/>
          <a:stretch/>
        </p:blipFill>
        <p:spPr>
          <a:xfrm>
            <a:off x="127486" y="641830"/>
            <a:ext cx="8909010" cy="602753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4"/>
          <a:stretch/>
        </p:blipFill>
        <p:spPr>
          <a:xfrm>
            <a:off x="3923928" y="836712"/>
            <a:ext cx="4693150" cy="218255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36351" y="58203"/>
            <a:ext cx="855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L’enjeu de la place Carnot</a:t>
            </a:r>
          </a:p>
        </p:txBody>
      </p:sp>
      <p:sp>
        <p:nvSpPr>
          <p:cNvPr id="4" name="Ellipse 3"/>
          <p:cNvSpPr/>
          <p:nvPr/>
        </p:nvSpPr>
        <p:spPr>
          <a:xfrm>
            <a:off x="94842" y="58203"/>
            <a:ext cx="541509" cy="541509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9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780928"/>
            <a:ext cx="2084971" cy="370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7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7 Enclos boussairolles.pdf                                     00072994G4                             BE65D56F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022"/>
            <a:ext cx="9144000" cy="646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3516696" y="3776940"/>
            <a:ext cx="9715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 sz="1200" b="1" i="1" dirty="0">
                <a:latin typeface="Arial Narrow" charset="0"/>
                <a:cs typeface="Arial Narrow" charset="0"/>
              </a:rPr>
              <a:t>Clos-René</a:t>
            </a:r>
            <a:endParaRPr lang="fr-FR" sz="1200" b="1" dirty="0">
              <a:latin typeface="Helvetica" charset="0"/>
            </a:endParaRPr>
          </a:p>
        </p:txBody>
      </p:sp>
      <p:sp>
        <p:nvSpPr>
          <p:cNvPr id="29700" name="Text Box 2"/>
          <p:cNvSpPr txBox="1">
            <a:spLocks noChangeArrowheads="1"/>
          </p:cNvSpPr>
          <p:nvPr/>
        </p:nvSpPr>
        <p:spPr bwMode="auto">
          <a:xfrm rot="2792839">
            <a:off x="5764894" y="3240239"/>
            <a:ext cx="134948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 sz="900" i="1" dirty="0">
                <a:latin typeface="Arial Narrow" charset="0"/>
                <a:cs typeface="Arial Narrow" charset="0"/>
              </a:rPr>
              <a:t>Chemin de fer de Palavas</a:t>
            </a:r>
            <a:endParaRPr lang="fr-FR" sz="900" dirty="0">
              <a:latin typeface="Helvetica" charset="0"/>
            </a:endParaRPr>
          </a:p>
        </p:txBody>
      </p:sp>
      <p:sp>
        <p:nvSpPr>
          <p:cNvPr id="29701" name="Text Box 2"/>
          <p:cNvSpPr txBox="1">
            <a:spLocks noChangeArrowheads="1"/>
          </p:cNvSpPr>
          <p:nvPr/>
        </p:nvSpPr>
        <p:spPr bwMode="auto">
          <a:xfrm>
            <a:off x="6655413" y="4084300"/>
            <a:ext cx="9715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 sz="1200" i="1" dirty="0">
                <a:latin typeface="Arial Narrow" charset="0"/>
                <a:cs typeface="Arial Narrow" charset="0"/>
              </a:rPr>
              <a:t>Sud-Orient</a:t>
            </a:r>
            <a:endParaRPr lang="fr-FR" sz="1200" dirty="0">
              <a:latin typeface="Helvetica" charset="0"/>
            </a:endParaRPr>
          </a:p>
        </p:txBody>
      </p:sp>
      <p:sp>
        <p:nvSpPr>
          <p:cNvPr id="29702" name="Text Box 2"/>
          <p:cNvSpPr txBox="1">
            <a:spLocks noChangeArrowheads="1"/>
          </p:cNvSpPr>
          <p:nvPr/>
        </p:nvSpPr>
        <p:spPr bwMode="auto">
          <a:xfrm>
            <a:off x="4679522" y="3690088"/>
            <a:ext cx="97155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 sz="1050" i="1" dirty="0">
                <a:latin typeface="Arial Narrow" charset="0"/>
                <a:cs typeface="Arial Narrow" charset="0"/>
              </a:rPr>
              <a:t>Usine à gaz</a:t>
            </a:r>
            <a:endParaRPr lang="fr-FR" sz="1050" dirty="0">
              <a:latin typeface="Helvetica" charset="0"/>
            </a:endParaRPr>
          </a:p>
        </p:txBody>
      </p:sp>
      <p:sp>
        <p:nvSpPr>
          <p:cNvPr id="29703" name="Text Box 2"/>
          <p:cNvSpPr txBox="1">
            <a:spLocks noChangeArrowheads="1"/>
          </p:cNvSpPr>
          <p:nvPr/>
        </p:nvSpPr>
        <p:spPr bwMode="auto">
          <a:xfrm>
            <a:off x="4896473" y="817634"/>
            <a:ext cx="2922269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 sz="1200" dirty="0">
                <a:solidFill>
                  <a:srgbClr val="FF0000"/>
                </a:solidFill>
                <a:latin typeface="+mn-lt"/>
                <a:cs typeface="Arial Narrow" charset="0"/>
              </a:rPr>
              <a:t> </a:t>
            </a:r>
            <a:r>
              <a:rPr lang="fr-FR" sz="1200" dirty="0" smtClean="0">
                <a:solidFill>
                  <a:srgbClr val="FF0000"/>
                </a:solidFill>
                <a:latin typeface="+mn-lt"/>
                <a:cs typeface="Arial Narrow" charset="0"/>
              </a:rPr>
              <a:t>         Urbanisation </a:t>
            </a:r>
            <a:r>
              <a:rPr lang="fr-FR" sz="1200" dirty="0">
                <a:solidFill>
                  <a:srgbClr val="FF0000"/>
                </a:solidFill>
                <a:latin typeface="+mn-lt"/>
                <a:cs typeface="Arial Narrow" charset="0"/>
              </a:rPr>
              <a:t>des grandes propriétés</a:t>
            </a:r>
          </a:p>
          <a:p>
            <a:r>
              <a:rPr lang="fr-FR" sz="1200" dirty="0">
                <a:solidFill>
                  <a:srgbClr val="FF0000"/>
                </a:solidFill>
                <a:latin typeface="+mn-lt"/>
                <a:cs typeface="Arial Narrow" charset="0"/>
              </a:rPr>
              <a:t>     </a:t>
            </a:r>
            <a:r>
              <a:rPr lang="fr-FR" sz="1200" dirty="0" smtClean="0">
                <a:solidFill>
                  <a:srgbClr val="FF0000"/>
                </a:solidFill>
                <a:latin typeface="+mn-lt"/>
                <a:cs typeface="Arial Narrow" charset="0"/>
              </a:rPr>
              <a:t>     Enclos </a:t>
            </a:r>
            <a:r>
              <a:rPr lang="fr-FR" sz="1200" dirty="0">
                <a:solidFill>
                  <a:srgbClr val="FF0000"/>
                </a:solidFill>
                <a:latin typeface="+mn-lt"/>
                <a:cs typeface="Arial Narrow" charset="0"/>
              </a:rPr>
              <a:t>Boussairolles (initiative privé)</a:t>
            </a:r>
          </a:p>
          <a:p>
            <a:r>
              <a:rPr lang="fr-FR" sz="1200" dirty="0">
                <a:solidFill>
                  <a:srgbClr val="FF0000"/>
                </a:solidFill>
                <a:latin typeface="+mn-lt"/>
                <a:cs typeface="Arial Narrow" charset="0"/>
              </a:rPr>
              <a:t>    </a:t>
            </a:r>
            <a:r>
              <a:rPr lang="fr-FR" sz="1200" dirty="0" smtClean="0">
                <a:solidFill>
                  <a:srgbClr val="FF0000"/>
                </a:solidFill>
                <a:latin typeface="+mn-lt"/>
                <a:cs typeface="Arial Narrow" charset="0"/>
              </a:rPr>
              <a:t>      Chemin </a:t>
            </a:r>
            <a:r>
              <a:rPr lang="fr-FR" sz="1200" dirty="0">
                <a:solidFill>
                  <a:srgbClr val="FF0000"/>
                </a:solidFill>
                <a:latin typeface="+mn-lt"/>
                <a:cs typeface="Arial Narrow" charset="0"/>
              </a:rPr>
              <a:t>de fer de Palavas</a:t>
            </a:r>
            <a:endParaRPr lang="fr-FR" sz="1200" dirty="0">
              <a:latin typeface="+mn-lt"/>
            </a:endParaRPr>
          </a:p>
        </p:txBody>
      </p:sp>
      <p:pic>
        <p:nvPicPr>
          <p:cNvPr id="9" name="Image 8" descr="&amp; sTRUCTURE URBAINE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88" t="87754" r="6576" b="5019"/>
          <a:stretch/>
        </p:blipFill>
        <p:spPr>
          <a:xfrm>
            <a:off x="346452" y="6237312"/>
            <a:ext cx="1512168" cy="378042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39010" y="3215556"/>
            <a:ext cx="2100778" cy="156966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fr-FR" sz="1200" dirty="0" smtClean="0">
              <a:solidFill>
                <a:srgbClr val="FF0000"/>
              </a:solidFill>
              <a:latin typeface="+mn-lt"/>
              <a:cs typeface="Arial Narrow" charset="0"/>
            </a:endParaRPr>
          </a:p>
          <a:p>
            <a:endParaRPr lang="fr-FR" sz="1200" dirty="0" smtClean="0">
              <a:solidFill>
                <a:srgbClr val="FF0000"/>
              </a:solidFill>
              <a:latin typeface="+mn-lt"/>
              <a:cs typeface="Arial Narrow" charset="0"/>
            </a:endParaRPr>
          </a:p>
          <a:p>
            <a:r>
              <a:rPr lang="fr-FR" sz="1200" dirty="0" smtClean="0">
                <a:solidFill>
                  <a:srgbClr val="FF0000"/>
                </a:solidFill>
                <a:latin typeface="+mn-lt"/>
                <a:cs typeface="Arial Narrow" charset="0"/>
              </a:rPr>
              <a:t>1844 </a:t>
            </a:r>
            <a:r>
              <a:rPr lang="fr-FR" sz="1200" dirty="0">
                <a:solidFill>
                  <a:srgbClr val="FF0000"/>
                </a:solidFill>
                <a:latin typeface="+mn-lt"/>
                <a:cs typeface="Arial Narrow" charset="0"/>
              </a:rPr>
              <a:t>chemin de fer </a:t>
            </a:r>
            <a:r>
              <a:rPr lang="fr-FR" sz="1200" dirty="0" smtClean="0">
                <a:solidFill>
                  <a:srgbClr val="FF0000"/>
                </a:solidFill>
                <a:latin typeface="+mn-lt"/>
                <a:cs typeface="Arial Narrow" charset="0"/>
              </a:rPr>
              <a:t>Nîmes </a:t>
            </a:r>
            <a:r>
              <a:rPr lang="fr-FR" sz="1200" dirty="0">
                <a:solidFill>
                  <a:srgbClr val="FF0000"/>
                </a:solidFill>
                <a:latin typeface="+mn-lt"/>
                <a:cs typeface="Arial Narrow" charset="0"/>
              </a:rPr>
              <a:t>/Montpellier</a:t>
            </a:r>
          </a:p>
          <a:p>
            <a:r>
              <a:rPr lang="fr-FR" sz="1200" dirty="0" smtClean="0">
                <a:solidFill>
                  <a:srgbClr val="FF0000"/>
                </a:solidFill>
                <a:latin typeface="+mn-lt"/>
                <a:cs typeface="Arial Narrow" charset="0"/>
              </a:rPr>
              <a:t>1843-46 </a:t>
            </a:r>
            <a:r>
              <a:rPr lang="fr-FR" sz="1200" dirty="0" smtClean="0">
                <a:solidFill>
                  <a:srgbClr val="FF0000"/>
                </a:solidFill>
                <a:latin typeface="+mn-lt"/>
                <a:cs typeface="Arial Narrow" charset="0"/>
              </a:rPr>
              <a:t>Percement </a:t>
            </a:r>
            <a:r>
              <a:rPr lang="fr-FR" sz="1200" dirty="0">
                <a:solidFill>
                  <a:srgbClr val="FF0000"/>
                </a:solidFill>
                <a:latin typeface="+mn-lt"/>
                <a:cs typeface="Arial Narrow" charset="0"/>
              </a:rPr>
              <a:t>rue de la </a:t>
            </a:r>
            <a:r>
              <a:rPr lang="fr-FR" sz="1200" dirty="0" smtClean="0">
                <a:solidFill>
                  <a:srgbClr val="FF0000"/>
                </a:solidFill>
                <a:latin typeface="+mn-lt"/>
                <a:cs typeface="Arial Narrow" charset="0"/>
              </a:rPr>
              <a:t>République</a:t>
            </a:r>
          </a:p>
          <a:p>
            <a:r>
              <a:rPr lang="fr-FR" sz="1200" dirty="0" smtClean="0">
                <a:solidFill>
                  <a:srgbClr val="FF0000"/>
                </a:solidFill>
                <a:latin typeface="+mn-lt"/>
                <a:cs typeface="Arial Narrow" charset="0"/>
              </a:rPr>
              <a:t>1846-62 </a:t>
            </a:r>
            <a:r>
              <a:rPr lang="fr-FR" sz="1200" dirty="0">
                <a:solidFill>
                  <a:srgbClr val="FF0000"/>
                </a:solidFill>
                <a:latin typeface="+mn-lt"/>
                <a:cs typeface="Arial Narrow" charset="0"/>
              </a:rPr>
              <a:t>Rue Maguelone,</a:t>
            </a:r>
          </a:p>
          <a:p>
            <a:r>
              <a:rPr lang="fr-FR" sz="1200" dirty="0" smtClean="0">
                <a:solidFill>
                  <a:srgbClr val="FF0000"/>
                </a:solidFill>
                <a:latin typeface="+mn-lt"/>
                <a:cs typeface="Arial Narrow" charset="0"/>
              </a:rPr>
              <a:t>1857  </a:t>
            </a:r>
            <a:r>
              <a:rPr lang="fr-FR" sz="1200" dirty="0">
                <a:solidFill>
                  <a:srgbClr val="FF0000"/>
                </a:solidFill>
                <a:latin typeface="+mn-lt"/>
                <a:cs typeface="Arial Narrow" charset="0"/>
              </a:rPr>
              <a:t>square Planchon</a:t>
            </a:r>
            <a:endParaRPr lang="fr-FR" sz="1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5772415" y="2150433"/>
            <a:ext cx="3070033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 sz="1200" b="1" i="1" dirty="0">
                <a:solidFill>
                  <a:srgbClr val="FF0000"/>
                </a:solidFill>
                <a:latin typeface="Arial Narrow" charset="0"/>
                <a:cs typeface="Arial Narrow" charset="0"/>
              </a:rPr>
              <a:t> </a:t>
            </a:r>
            <a:r>
              <a:rPr lang="fr-FR" sz="1200" b="1" i="1" dirty="0" smtClean="0">
                <a:solidFill>
                  <a:srgbClr val="FF0000"/>
                </a:solidFill>
                <a:latin typeface="Arial Narrow" charset="0"/>
                <a:cs typeface="Arial Narrow" charset="0"/>
              </a:rPr>
              <a:t>        </a:t>
            </a:r>
            <a:r>
              <a:rPr lang="fr-FR" sz="1200" dirty="0" smtClean="0">
                <a:solidFill>
                  <a:srgbClr val="FF0000"/>
                </a:solidFill>
                <a:latin typeface="+mn-lt"/>
                <a:cs typeface="Arial Narrow" charset="0"/>
              </a:rPr>
              <a:t>Deuxième </a:t>
            </a:r>
            <a:r>
              <a:rPr lang="fr-FR" sz="1200" dirty="0">
                <a:solidFill>
                  <a:srgbClr val="FF0000"/>
                </a:solidFill>
                <a:latin typeface="+mn-lt"/>
                <a:cs typeface="Arial Narrow" charset="0"/>
              </a:rPr>
              <a:t>moitié </a:t>
            </a:r>
            <a:r>
              <a:rPr lang="fr-FR" sz="1200" dirty="0" err="1">
                <a:solidFill>
                  <a:srgbClr val="FF0000"/>
                </a:solidFill>
                <a:latin typeface="+mn-lt"/>
                <a:cs typeface="Arial Narrow" charset="0"/>
              </a:rPr>
              <a:t>XIXè</a:t>
            </a:r>
            <a:r>
              <a:rPr lang="fr-FR" sz="1200" dirty="0">
                <a:solidFill>
                  <a:srgbClr val="FF0000"/>
                </a:solidFill>
                <a:latin typeface="+mn-lt"/>
                <a:cs typeface="Arial Narrow" charset="0"/>
              </a:rPr>
              <a:t> siècle</a:t>
            </a:r>
          </a:p>
          <a:p>
            <a:r>
              <a:rPr lang="fr-FR" sz="1200" dirty="0">
                <a:solidFill>
                  <a:srgbClr val="FF0000"/>
                </a:solidFill>
                <a:latin typeface="+mn-lt"/>
                <a:cs typeface="Arial Narrow" charset="0"/>
              </a:rPr>
              <a:t>      </a:t>
            </a:r>
            <a:r>
              <a:rPr lang="fr-FR" sz="1200" dirty="0" smtClean="0">
                <a:solidFill>
                  <a:srgbClr val="FF0000"/>
                </a:solidFill>
                <a:latin typeface="+mn-lt"/>
                <a:cs typeface="Arial Narrow" charset="0"/>
              </a:rPr>
              <a:t>   Urbanisation </a:t>
            </a:r>
            <a:r>
              <a:rPr lang="fr-FR" sz="1200" dirty="0">
                <a:solidFill>
                  <a:srgbClr val="FF0000"/>
                </a:solidFill>
                <a:latin typeface="+mn-lt"/>
                <a:cs typeface="Arial Narrow" charset="0"/>
              </a:rPr>
              <a:t>des grandes propriétés</a:t>
            </a:r>
          </a:p>
          <a:p>
            <a:r>
              <a:rPr lang="fr-FR" sz="1200" dirty="0">
                <a:solidFill>
                  <a:srgbClr val="FF0000"/>
                </a:solidFill>
                <a:latin typeface="+mn-lt"/>
                <a:cs typeface="Arial Narrow" charset="0"/>
              </a:rPr>
              <a:t>      </a:t>
            </a:r>
            <a:r>
              <a:rPr lang="fr-FR" sz="1200" dirty="0" smtClean="0">
                <a:solidFill>
                  <a:srgbClr val="FF0000"/>
                </a:solidFill>
                <a:latin typeface="+mn-lt"/>
                <a:cs typeface="Arial Narrow" charset="0"/>
              </a:rPr>
              <a:t>   Puech-Pinson </a:t>
            </a:r>
            <a:r>
              <a:rPr lang="fr-FR" sz="1200" dirty="0">
                <a:solidFill>
                  <a:srgbClr val="FF0000"/>
                </a:solidFill>
                <a:latin typeface="+mn-lt"/>
                <a:cs typeface="Arial Narrow" charset="0"/>
              </a:rPr>
              <a:t>(initiative privée)</a:t>
            </a:r>
            <a:endParaRPr lang="fr-FR" sz="1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261858" y="5802411"/>
            <a:ext cx="3510557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 sz="1200" dirty="0" smtClean="0">
                <a:solidFill>
                  <a:srgbClr val="FF0000"/>
                </a:solidFill>
                <a:latin typeface="+mn-lt"/>
                <a:cs typeface="Arial Narrow" charset="0"/>
              </a:rPr>
              <a:t>          Urbanisation </a:t>
            </a:r>
            <a:r>
              <a:rPr lang="fr-FR" sz="1200" dirty="0">
                <a:solidFill>
                  <a:srgbClr val="FF0000"/>
                </a:solidFill>
                <a:latin typeface="+mn-lt"/>
                <a:cs typeface="Arial Narrow" charset="0"/>
              </a:rPr>
              <a:t>des grandes propriétés</a:t>
            </a:r>
          </a:p>
          <a:p>
            <a:r>
              <a:rPr lang="fr-FR" sz="1200" dirty="0">
                <a:solidFill>
                  <a:srgbClr val="FF0000"/>
                </a:solidFill>
                <a:latin typeface="+mn-lt"/>
                <a:cs typeface="Arial Narrow" charset="0"/>
              </a:rPr>
              <a:t>     </a:t>
            </a:r>
            <a:r>
              <a:rPr lang="fr-FR" sz="1200" dirty="0" smtClean="0">
                <a:solidFill>
                  <a:srgbClr val="FF0000"/>
                </a:solidFill>
                <a:latin typeface="+mn-lt"/>
                <a:cs typeface="Arial Narrow" charset="0"/>
              </a:rPr>
              <a:t>     1863 </a:t>
            </a:r>
            <a:r>
              <a:rPr lang="fr-FR" sz="1200" dirty="0">
                <a:solidFill>
                  <a:srgbClr val="FF0000"/>
                </a:solidFill>
                <a:latin typeface="+mn-lt"/>
                <a:cs typeface="Arial Narrow" charset="0"/>
              </a:rPr>
              <a:t>Clos-René (lotissement privé </a:t>
            </a:r>
            <a:r>
              <a:rPr lang="fr-FR" sz="1200" dirty="0" smtClean="0">
                <a:solidFill>
                  <a:srgbClr val="FF0000"/>
                </a:solidFill>
                <a:latin typeface="+mn-lt"/>
                <a:cs typeface="Arial Narrow" charset="0"/>
              </a:rPr>
              <a:t>concerté</a:t>
            </a:r>
            <a:r>
              <a:rPr lang="fr-FR" sz="1200" dirty="0">
                <a:solidFill>
                  <a:srgbClr val="FF0000"/>
                </a:solidFill>
                <a:latin typeface="+mn-lt"/>
                <a:cs typeface="Arial Narrow" charset="0"/>
              </a:rPr>
              <a:t>)</a:t>
            </a:r>
            <a:endParaRPr lang="fr-FR" sz="1200" dirty="0">
              <a:latin typeface="+mn-lt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4279719" y="2753837"/>
            <a:ext cx="1727597" cy="39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fr-FR" sz="1200" b="1" i="1" dirty="0">
                <a:latin typeface="Arial Narrow" charset="0"/>
                <a:cs typeface="Arial Narrow" charset="0"/>
              </a:rPr>
              <a:t>Puech-Pinson</a:t>
            </a:r>
          </a:p>
          <a:p>
            <a:pPr algn="ctr"/>
            <a:r>
              <a:rPr lang="fr-FR" sz="788" b="1" i="1" dirty="0">
                <a:latin typeface="Arial Narrow" charset="0"/>
                <a:cs typeface="Arial Narrow" charset="0"/>
              </a:rPr>
              <a:t>Cité </a:t>
            </a:r>
            <a:r>
              <a:rPr lang="fr-FR" sz="788" b="1" i="1" dirty="0" err="1">
                <a:latin typeface="Arial Narrow" charset="0"/>
                <a:cs typeface="Arial Narrow" charset="0"/>
              </a:rPr>
              <a:t>Jaumes</a:t>
            </a:r>
            <a:r>
              <a:rPr lang="fr-FR" sz="788" b="1" i="1" dirty="0">
                <a:latin typeface="Arial Narrow" charset="0"/>
                <a:cs typeface="Arial Narrow" charset="0"/>
              </a:rPr>
              <a:t>  - Cité Laurens</a:t>
            </a:r>
            <a:endParaRPr lang="fr-FR" sz="788" b="1" dirty="0">
              <a:latin typeface="Helvetica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4896473" y="4414754"/>
            <a:ext cx="122779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 sz="1050" i="1" dirty="0" smtClean="0">
                <a:latin typeface="Arial Narrow" charset="0"/>
                <a:cs typeface="Arial Narrow" charset="0"/>
              </a:rPr>
              <a:t>1809</a:t>
            </a:r>
          </a:p>
          <a:p>
            <a:r>
              <a:rPr lang="fr-FR" sz="1050" i="1" dirty="0" smtClean="0">
                <a:latin typeface="Arial Narrow" charset="0"/>
                <a:cs typeface="Arial Narrow" charset="0"/>
              </a:rPr>
              <a:t>cimetière </a:t>
            </a:r>
            <a:r>
              <a:rPr lang="fr-FR" sz="1050" i="1" dirty="0">
                <a:latin typeface="Arial Narrow" charset="0"/>
                <a:cs typeface="Arial Narrow" charset="0"/>
              </a:rPr>
              <a:t>protestant</a:t>
            </a:r>
            <a:endParaRPr lang="fr-FR" sz="1050" dirty="0">
              <a:latin typeface="Helvetica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5208" y="5549"/>
            <a:ext cx="6857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La place dans l’histoire du quartier de la gare</a:t>
            </a:r>
            <a:endParaRPr lang="fr-FR" sz="2800" b="1" dirty="0"/>
          </a:p>
        </p:txBody>
      </p:sp>
      <p:sp>
        <p:nvSpPr>
          <p:cNvPr id="23" name="Ellipse 22"/>
          <p:cNvSpPr/>
          <p:nvPr/>
        </p:nvSpPr>
        <p:spPr>
          <a:xfrm>
            <a:off x="3913297" y="1976417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4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2845250" y="2673191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1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420275" y="3290518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1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4993840" y="1032134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4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5877224" y="2377182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8" name="Ellipse 27"/>
          <p:cNvSpPr/>
          <p:nvPr/>
        </p:nvSpPr>
        <p:spPr>
          <a:xfrm>
            <a:off x="5013737" y="3152822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9" name="Ellipse 28"/>
          <p:cNvSpPr/>
          <p:nvPr/>
        </p:nvSpPr>
        <p:spPr>
          <a:xfrm>
            <a:off x="3377068" y="4132761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3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2356491" y="5943025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3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6" name="Connecteur droit 5"/>
          <p:cNvCxnSpPr>
            <a:stCxn id="29703" idx="1"/>
            <a:endCxn id="23" idx="7"/>
          </p:cNvCxnSpPr>
          <p:nvPr/>
        </p:nvCxnSpPr>
        <p:spPr>
          <a:xfrm flipH="1">
            <a:off x="4124163" y="1140800"/>
            <a:ext cx="772310" cy="8717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>
            <a:stCxn id="13" idx="1"/>
          </p:cNvCxnSpPr>
          <p:nvPr/>
        </p:nvCxnSpPr>
        <p:spPr>
          <a:xfrm flipH="1">
            <a:off x="5244020" y="2473599"/>
            <a:ext cx="528395" cy="7438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>
            <a:stCxn id="29" idx="4"/>
          </p:cNvCxnSpPr>
          <p:nvPr/>
        </p:nvCxnSpPr>
        <p:spPr>
          <a:xfrm>
            <a:off x="3500591" y="4379806"/>
            <a:ext cx="16105" cy="14226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>
            <a:stCxn id="24" idx="2"/>
            <a:endCxn id="10" idx="0"/>
          </p:cNvCxnSpPr>
          <p:nvPr/>
        </p:nvCxnSpPr>
        <p:spPr>
          <a:xfrm flipH="1">
            <a:off x="1389399" y="2796714"/>
            <a:ext cx="1455851" cy="4188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/>
          <p:cNvSpPr/>
          <p:nvPr/>
        </p:nvSpPr>
        <p:spPr>
          <a:xfrm>
            <a:off x="3958033" y="4042256"/>
            <a:ext cx="399704" cy="39970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ZoneTexte 38"/>
          <p:cNvSpPr txBox="1"/>
          <p:nvPr/>
        </p:nvSpPr>
        <p:spPr>
          <a:xfrm>
            <a:off x="3599731" y="4390027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Place </a:t>
            </a:r>
            <a:r>
              <a:rPr lang="fr-FR" b="1" dirty="0"/>
              <a:t>C</a:t>
            </a:r>
            <a:r>
              <a:rPr lang="fr-FR" b="1" dirty="0" smtClean="0"/>
              <a:t>arnot</a:t>
            </a:r>
            <a:endParaRPr lang="fr-FR" b="1" dirty="0"/>
          </a:p>
        </p:txBody>
      </p:sp>
      <p:sp>
        <p:nvSpPr>
          <p:cNvPr id="41" name="ZoneTexte 40"/>
          <p:cNvSpPr txBox="1"/>
          <p:nvPr/>
        </p:nvSpPr>
        <p:spPr>
          <a:xfrm>
            <a:off x="6169003" y="4553101"/>
            <a:ext cx="2974997" cy="18158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Dans les phases </a:t>
            </a:r>
            <a:r>
              <a:rPr lang="fr-FR" sz="1400" b="1" dirty="0" smtClean="0"/>
              <a:t>d’urbanisation consécutives </a:t>
            </a:r>
            <a:r>
              <a:rPr lang="fr-FR" sz="1400" b="1" dirty="0" smtClean="0"/>
              <a:t>à la création de la gare, la place Carnot se distingue par sa composition en étoile très ordonnancée.</a:t>
            </a:r>
          </a:p>
          <a:p>
            <a:r>
              <a:rPr lang="fr-FR" sz="1400" b="1" dirty="0" smtClean="0"/>
              <a:t>Elle s’inscrit dans un plan d’extension </a:t>
            </a:r>
            <a:r>
              <a:rPr lang="fr-FR" sz="1400" b="1" dirty="0" smtClean="0"/>
              <a:t>voulu </a:t>
            </a:r>
            <a:r>
              <a:rPr lang="fr-FR" sz="1400" b="1" dirty="0" smtClean="0"/>
              <a:t>par la municipalité et structuré autour du boulevard de Strasbourg</a:t>
            </a:r>
            <a:r>
              <a:rPr lang="fr-FR" sz="1400" dirty="0" smtClean="0"/>
              <a:t>.</a:t>
            </a:r>
            <a:endParaRPr lang="fr-FR" sz="1400" dirty="0"/>
          </a:p>
        </p:txBody>
      </p:sp>
      <p:sp>
        <p:nvSpPr>
          <p:cNvPr id="45" name="Rectangle 44"/>
          <p:cNvSpPr/>
          <p:nvPr/>
        </p:nvSpPr>
        <p:spPr>
          <a:xfrm rot="19064596">
            <a:off x="2934484" y="3454378"/>
            <a:ext cx="986136" cy="2368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/>
          <p:cNvSpPr txBox="1"/>
          <p:nvPr/>
        </p:nvSpPr>
        <p:spPr>
          <a:xfrm>
            <a:off x="3118265" y="3482457"/>
            <a:ext cx="455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gare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5603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1932" y="0"/>
            <a:ext cx="4218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La place dans son territoire</a:t>
            </a:r>
            <a:endParaRPr lang="fr-FR" sz="28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61" y="1076878"/>
            <a:ext cx="9144000" cy="5781122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3131840" y="4077072"/>
            <a:ext cx="792088" cy="792088"/>
          </a:xfrm>
          <a:prstGeom prst="ellipse">
            <a:avLst/>
          </a:prstGeom>
          <a:noFill/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779912" y="620688"/>
            <a:ext cx="5132795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dirty="0" smtClean="0"/>
              <a:t>Un point de repère</a:t>
            </a:r>
          </a:p>
          <a:p>
            <a:r>
              <a:rPr lang="fr-FR" dirty="0" smtClean="0"/>
              <a:t>Un espace public emblématique</a:t>
            </a:r>
          </a:p>
          <a:p>
            <a:r>
              <a:rPr lang="fr-FR" dirty="0"/>
              <a:t>U</a:t>
            </a:r>
            <a:r>
              <a:rPr lang="fr-FR" dirty="0" smtClean="0"/>
              <a:t>n lieu de passage vers les écoles et les équipements</a:t>
            </a:r>
          </a:p>
          <a:p>
            <a:r>
              <a:rPr lang="fr-FR" dirty="0" smtClean="0"/>
              <a:t>Un rôle de cœur de quartier (commerces, église)</a:t>
            </a:r>
          </a:p>
        </p:txBody>
      </p:sp>
    </p:spTree>
    <p:extLst>
      <p:ext uri="{BB962C8B-B14F-4D97-AF65-F5344CB8AC3E}">
        <p14:creationId xmlns:p14="http://schemas.microsoft.com/office/powerpoint/2010/main" val="63625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0071 Vieille Eglise .JPG                                       00034628G4                             BE65D56F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22"/>
            <a:ext cx="9144000" cy="625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9324528" y="-19842"/>
            <a:ext cx="61667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sens urbain de la place et sa valeur patrimoniale</a:t>
            </a:r>
          </a:p>
          <a:p>
            <a:r>
              <a:rPr lang="fr-FR" dirty="0" smtClean="0"/>
              <a:t>L’importance de la composition des têtes d’îlots en pans coupés</a:t>
            </a:r>
          </a:p>
          <a:p>
            <a:r>
              <a:rPr lang="fr-FR" dirty="0" smtClean="0"/>
              <a:t>Des arbres</a:t>
            </a:r>
          </a:p>
          <a:p>
            <a:endParaRPr lang="fr-FR" dirty="0"/>
          </a:p>
          <a:p>
            <a:r>
              <a:rPr lang="fr-FR" dirty="0" smtClean="0"/>
              <a:t>Le rôle de cœur de quartier (commerces, etc.)</a:t>
            </a:r>
          </a:p>
          <a:p>
            <a:r>
              <a:rPr lang="fr-FR" dirty="0" smtClean="0"/>
              <a:t>ZPPAUP (à voir)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0991" y="14920"/>
            <a:ext cx="728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Une composition urbaine et paysagère affirmée</a:t>
            </a:r>
            <a:endParaRPr lang="fr-FR" sz="28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626222"/>
            <a:ext cx="3799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La place </a:t>
            </a:r>
            <a:r>
              <a:rPr lang="fr-FR" sz="1400" dirty="0">
                <a:solidFill>
                  <a:schemeClr val="bg1"/>
                </a:solidFill>
              </a:rPr>
              <a:t>C</a:t>
            </a:r>
            <a:r>
              <a:rPr lang="fr-FR" sz="1400" dirty="0" smtClean="0">
                <a:solidFill>
                  <a:schemeClr val="bg1"/>
                </a:solidFill>
              </a:rPr>
              <a:t>arnot et l’ancienne église Saint-François</a:t>
            </a:r>
          </a:p>
          <a:p>
            <a:r>
              <a:rPr lang="fr-FR" sz="1400" dirty="0">
                <a:solidFill>
                  <a:schemeClr val="bg1"/>
                </a:solidFill>
              </a:rPr>
              <a:t>d</a:t>
            </a:r>
            <a:r>
              <a:rPr lang="fr-FR" sz="1400" dirty="0" smtClean="0">
                <a:solidFill>
                  <a:schemeClr val="bg1"/>
                </a:solidFill>
              </a:rPr>
              <a:t>ans les années 1960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4162" y="5589240"/>
            <a:ext cx="4613017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L’importance des têtes d’îlots en pans coupés</a:t>
            </a:r>
          </a:p>
          <a:p>
            <a:r>
              <a:rPr lang="fr-FR" sz="1600" dirty="0" smtClean="0"/>
              <a:t>Le caractère structurant des platanes en couronne autour de la place</a:t>
            </a:r>
            <a:r>
              <a:rPr lang="fr-FR" sz="1600" dirty="0"/>
              <a:t> </a:t>
            </a:r>
            <a:r>
              <a:rPr lang="fr-FR" sz="1600" dirty="0" smtClean="0"/>
              <a:t>et en alignement le long du boulevard de Strasbourg 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23788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0991" y="14920"/>
            <a:ext cx="7278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Une attention portée au traitement des façades</a:t>
            </a:r>
            <a:endParaRPr lang="fr-FR" sz="28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56" y="2946028"/>
            <a:ext cx="3768883" cy="374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445224"/>
            <a:ext cx="1419302" cy="128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743907"/>
            <a:ext cx="88385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Lors des travaux de ravalement des façades, la Ville accompagne les copropriétés dans le choix des teintes et des matériaux afin de garantir l’harmonie d’ensemble de la place.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Les enduits neutres ou </a:t>
            </a:r>
            <a:r>
              <a:rPr lang="fr-FR" dirty="0" smtClean="0"/>
              <a:t>d’un ton de pierre </a:t>
            </a:r>
            <a:r>
              <a:rPr lang="fr-FR" dirty="0" smtClean="0"/>
              <a:t>sont recommandés pour mettre en valeur les modénatures en pierre des façades.</a:t>
            </a:r>
          </a:p>
          <a:p>
            <a:pPr marL="285750" indent="-285750">
              <a:buFontTx/>
              <a:buChar char="-"/>
            </a:pPr>
            <a:r>
              <a:rPr lang="fr-FR" dirty="0"/>
              <a:t>Pour les menuiseries et </a:t>
            </a:r>
            <a:r>
              <a:rPr lang="fr-FR" dirty="0" smtClean="0"/>
              <a:t>les ferronneries il est recommandé </a:t>
            </a:r>
            <a:r>
              <a:rPr lang="fr-FR" dirty="0" smtClean="0"/>
              <a:t>d’utiliser</a:t>
            </a:r>
            <a:r>
              <a:rPr lang="fr-FR" dirty="0" smtClean="0"/>
              <a:t> </a:t>
            </a:r>
            <a:r>
              <a:rPr lang="fr-FR" dirty="0" smtClean="0"/>
              <a:t>de teintes bleues ou gris neutre</a:t>
            </a:r>
            <a:endParaRPr lang="fr-FR" dirty="0"/>
          </a:p>
        </p:txBody>
      </p:sp>
      <p:pic>
        <p:nvPicPr>
          <p:cNvPr id="7" name="Picture 7" descr="T:\1 MISSION GRAND COEUR\360 - PHOTOTHEQUE\Photothèque\C\Carnot (Place)\Carnot (place) 04\2015\IMG_55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12"/>
          <a:stretch/>
        </p:blipFill>
        <p:spPr bwMode="auto">
          <a:xfrm>
            <a:off x="6372622" y="2271382"/>
            <a:ext cx="2465971" cy="442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T:\1 MISSION GRAND COEUR\360 - PHOTOTHEQUE\Photothèque\C\Carnot (Place)\Carnot (place) 04\AV\IMG_81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344" y="2268463"/>
            <a:ext cx="2209472" cy="294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22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0991" y="14919"/>
            <a:ext cx="9113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Un soutien apporté à la requalification des devantures commerciales  </a:t>
            </a:r>
            <a:endParaRPr lang="fr-FR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0991" y="984498"/>
            <a:ext cx="91130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La Ville subventionne 50% des travaux jusqu’à 12 000 € (+ 4 000 </a:t>
            </a:r>
            <a:r>
              <a:rPr lang="fr-FR" dirty="0"/>
              <a:t>€ de frais de maitrise </a:t>
            </a:r>
            <a:r>
              <a:rPr lang="fr-FR" dirty="0" smtClean="0"/>
              <a:t>d’œuvre)</a:t>
            </a:r>
            <a:endParaRPr lang="fr-FR" dirty="0"/>
          </a:p>
          <a:p>
            <a:r>
              <a:rPr lang="fr-FR" dirty="0"/>
              <a:t>2 primes </a:t>
            </a:r>
            <a:r>
              <a:rPr lang="fr-FR" dirty="0" smtClean="0"/>
              <a:t>supplémentaires sont possibles </a:t>
            </a:r>
            <a:r>
              <a:rPr lang="fr-FR" dirty="0"/>
              <a:t>: </a:t>
            </a:r>
          </a:p>
          <a:p>
            <a:r>
              <a:rPr lang="fr-FR" dirty="0"/>
              <a:t>	- jusqu'à </a:t>
            </a:r>
            <a:r>
              <a:rPr lang="fr-FR" dirty="0" smtClean="0"/>
              <a:t>1 000 </a:t>
            </a:r>
            <a:r>
              <a:rPr lang="fr-FR" dirty="0"/>
              <a:t>€ pour les travaux d'intérêt </a:t>
            </a:r>
            <a:r>
              <a:rPr lang="fr-FR" dirty="0" smtClean="0"/>
              <a:t>architectural</a:t>
            </a:r>
            <a:endParaRPr lang="fr-FR" dirty="0"/>
          </a:p>
          <a:p>
            <a:r>
              <a:rPr lang="fr-FR" dirty="0"/>
              <a:t>	- jusqu'à 500 € pour les travaux de mise en </a:t>
            </a:r>
            <a:r>
              <a:rPr lang="fr-FR" dirty="0" smtClean="0"/>
              <a:t>accessibilité</a:t>
            </a:r>
          </a:p>
          <a:p>
            <a:endParaRPr lang="fr-FR" sz="800" dirty="0"/>
          </a:p>
          <a:p>
            <a:r>
              <a:rPr lang="fr-FR" dirty="0" smtClean="0"/>
              <a:t>Le taux de subvention à 50% est valable jusqu’à mai 2019. Il sera ramené à </a:t>
            </a:r>
            <a:r>
              <a:rPr lang="fr-FR" dirty="0"/>
              <a:t>25% les deux années suivantes</a:t>
            </a:r>
            <a:r>
              <a:rPr lang="fr-FR" dirty="0" smtClean="0"/>
              <a:t>.</a:t>
            </a:r>
          </a:p>
          <a:p>
            <a:endParaRPr lang="fr-FR" sz="800" dirty="0"/>
          </a:p>
          <a:p>
            <a:r>
              <a:rPr lang="fr-FR" sz="1400" b="1" dirty="0" smtClean="0"/>
              <a:t>Contact : Mission Grand Cœur</a:t>
            </a:r>
          </a:p>
          <a:p>
            <a:r>
              <a:rPr lang="fr-FR" sz="1400" b="1" dirty="0" smtClean="0"/>
              <a:t>17 Boulevard du Jeu de Paume</a:t>
            </a:r>
          </a:p>
          <a:p>
            <a:r>
              <a:rPr lang="fr-FR" sz="1400" b="1" dirty="0" smtClean="0"/>
              <a:t>04 34 88 79 40 </a:t>
            </a:r>
          </a:p>
          <a:p>
            <a:r>
              <a:rPr lang="fr-FR" sz="1400" b="1" dirty="0" smtClean="0"/>
              <a:t>devantures.grandcoeur@ville-montpellier.fr</a:t>
            </a:r>
            <a:endParaRPr lang="fr-FR" sz="1400" b="1" dirty="0"/>
          </a:p>
        </p:txBody>
      </p:sp>
      <p:pic>
        <p:nvPicPr>
          <p:cNvPr id="9" name="Picture 9" descr="T:\1 MISSION GRAND COEUR\360 - PHOTOTHEQUE\Photothèque\C\Carnot (Place)\Carnot (place) 04\AV\IMG_81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0" t="11566" r="12226" b="8756"/>
          <a:stretch/>
        </p:blipFill>
        <p:spPr bwMode="auto">
          <a:xfrm>
            <a:off x="3489291" y="4147300"/>
            <a:ext cx="1732065" cy="24875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T:\1 MISSION GRAND COEUR\360 - PHOTOTHEQUE\Photothèque\C\Carnot (Place)\Carnot (place) 04\08.2013\IMG_91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3" r="11305"/>
          <a:stretch/>
        </p:blipFill>
        <p:spPr bwMode="auto">
          <a:xfrm>
            <a:off x="1042303" y="4142784"/>
            <a:ext cx="2279796" cy="24920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T:\1 MISSION GRAND COEUR\360 - PHOTOTHEQUE\Photothèque\C\Carnot (Place)\Carnot (place) 04\2018\IMG_30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5" t="8176" r="19461"/>
          <a:stretch/>
        </p:blipFill>
        <p:spPr bwMode="auto">
          <a:xfrm>
            <a:off x="5436096" y="4142784"/>
            <a:ext cx="2017509" cy="24920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42303" y="6265507"/>
            <a:ext cx="69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avant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299048" y="6265507"/>
            <a:ext cx="97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pendant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464733" y="6283747"/>
            <a:ext cx="699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après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26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2149" r="2750" b="4356"/>
          <a:stretch/>
        </p:blipFill>
        <p:spPr>
          <a:xfrm>
            <a:off x="112675" y="980728"/>
            <a:ext cx="9008567" cy="563035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0" y="-9479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Rappel des demandes recensées avant cette concertation</a:t>
            </a:r>
          </a:p>
        </p:txBody>
      </p:sp>
    </p:spTree>
    <p:extLst>
      <p:ext uri="{BB962C8B-B14F-4D97-AF65-F5344CB8AC3E}">
        <p14:creationId xmlns:p14="http://schemas.microsoft.com/office/powerpoint/2010/main" val="189817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3"/>
          <a:stretch/>
        </p:blipFill>
        <p:spPr bwMode="auto">
          <a:xfrm>
            <a:off x="7825" y="908721"/>
            <a:ext cx="9144000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Ellipse 17"/>
          <p:cNvSpPr/>
          <p:nvPr/>
        </p:nvSpPr>
        <p:spPr>
          <a:xfrm>
            <a:off x="2664684" y="2453132"/>
            <a:ext cx="3601950" cy="3389374"/>
          </a:xfrm>
          <a:prstGeom prst="ellipse">
            <a:avLst/>
          </a:prstGeom>
          <a:noFill/>
          <a:ln w="76200">
            <a:solidFill>
              <a:srgbClr val="CC04B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-2398" y="-28281"/>
            <a:ext cx="8555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Rappel des orientations proposées</a:t>
            </a:r>
          </a:p>
          <a:p>
            <a:r>
              <a:rPr lang="fr-FR" sz="2800" b="1" dirty="0"/>
              <a:t>p</a:t>
            </a:r>
            <a:r>
              <a:rPr lang="fr-FR" sz="2800" b="1" dirty="0" smtClean="0"/>
              <a:t>our le réaménagement de la place</a:t>
            </a:r>
            <a:endParaRPr lang="fr-FR" sz="2800" b="1" dirty="0"/>
          </a:p>
        </p:txBody>
      </p:sp>
      <p:sp>
        <p:nvSpPr>
          <p:cNvPr id="39" name="Forme libre 38"/>
          <p:cNvSpPr/>
          <p:nvPr/>
        </p:nvSpPr>
        <p:spPr>
          <a:xfrm>
            <a:off x="3313445" y="2955117"/>
            <a:ext cx="928401" cy="854571"/>
          </a:xfrm>
          <a:custGeom>
            <a:avLst/>
            <a:gdLst>
              <a:gd name="connsiteX0" fmla="*/ 914400 w 928255"/>
              <a:gd name="connsiteY0" fmla="*/ 0 h 858982"/>
              <a:gd name="connsiteX1" fmla="*/ 332509 w 928255"/>
              <a:gd name="connsiteY1" fmla="*/ 221673 h 858982"/>
              <a:gd name="connsiteX2" fmla="*/ 83128 w 928255"/>
              <a:gd name="connsiteY2" fmla="*/ 568037 h 858982"/>
              <a:gd name="connsiteX3" fmla="*/ 0 w 928255"/>
              <a:gd name="connsiteY3" fmla="*/ 858982 h 858982"/>
              <a:gd name="connsiteX4" fmla="*/ 928255 w 928255"/>
              <a:gd name="connsiteY4" fmla="*/ 762000 h 858982"/>
              <a:gd name="connsiteX5" fmla="*/ 914400 w 928255"/>
              <a:gd name="connsiteY5" fmla="*/ 0 h 858982"/>
              <a:gd name="connsiteX0" fmla="*/ 914400 w 928255"/>
              <a:gd name="connsiteY0" fmla="*/ 0 h 858982"/>
              <a:gd name="connsiteX1" fmla="*/ 374073 w 928255"/>
              <a:gd name="connsiteY1" fmla="*/ 179895 h 858982"/>
              <a:gd name="connsiteX2" fmla="*/ 83128 w 928255"/>
              <a:gd name="connsiteY2" fmla="*/ 568037 h 858982"/>
              <a:gd name="connsiteX3" fmla="*/ 0 w 928255"/>
              <a:gd name="connsiteY3" fmla="*/ 858982 h 858982"/>
              <a:gd name="connsiteX4" fmla="*/ 928255 w 928255"/>
              <a:gd name="connsiteY4" fmla="*/ 762000 h 858982"/>
              <a:gd name="connsiteX5" fmla="*/ 914400 w 928255"/>
              <a:gd name="connsiteY5" fmla="*/ 0 h 858982"/>
              <a:gd name="connsiteX0" fmla="*/ 914400 w 928255"/>
              <a:gd name="connsiteY0" fmla="*/ 0 h 858982"/>
              <a:gd name="connsiteX1" fmla="*/ 374073 w 928255"/>
              <a:gd name="connsiteY1" fmla="*/ 179895 h 858982"/>
              <a:gd name="connsiteX2" fmla="*/ 83128 w 928255"/>
              <a:gd name="connsiteY2" fmla="*/ 568037 h 858982"/>
              <a:gd name="connsiteX3" fmla="*/ 0 w 928255"/>
              <a:gd name="connsiteY3" fmla="*/ 858982 h 858982"/>
              <a:gd name="connsiteX4" fmla="*/ 928255 w 928255"/>
              <a:gd name="connsiteY4" fmla="*/ 762000 h 858982"/>
              <a:gd name="connsiteX5" fmla="*/ 914400 w 928255"/>
              <a:gd name="connsiteY5" fmla="*/ 0 h 858982"/>
              <a:gd name="connsiteX0" fmla="*/ 914400 w 928255"/>
              <a:gd name="connsiteY0" fmla="*/ 0 h 858982"/>
              <a:gd name="connsiteX1" fmla="*/ 374073 w 928255"/>
              <a:gd name="connsiteY1" fmla="*/ 179895 h 858982"/>
              <a:gd name="connsiteX2" fmla="*/ 83128 w 928255"/>
              <a:gd name="connsiteY2" fmla="*/ 568037 h 858982"/>
              <a:gd name="connsiteX3" fmla="*/ 0 w 928255"/>
              <a:gd name="connsiteY3" fmla="*/ 858982 h 858982"/>
              <a:gd name="connsiteX4" fmla="*/ 928255 w 928255"/>
              <a:gd name="connsiteY4" fmla="*/ 762000 h 858982"/>
              <a:gd name="connsiteX5" fmla="*/ 914400 w 928255"/>
              <a:gd name="connsiteY5" fmla="*/ 0 h 858982"/>
              <a:gd name="connsiteX0" fmla="*/ 914400 w 928255"/>
              <a:gd name="connsiteY0" fmla="*/ 0 h 858982"/>
              <a:gd name="connsiteX1" fmla="*/ 374073 w 928255"/>
              <a:gd name="connsiteY1" fmla="*/ 179895 h 858982"/>
              <a:gd name="connsiteX2" fmla="*/ 83128 w 928255"/>
              <a:gd name="connsiteY2" fmla="*/ 568037 h 858982"/>
              <a:gd name="connsiteX3" fmla="*/ 0 w 928255"/>
              <a:gd name="connsiteY3" fmla="*/ 858982 h 858982"/>
              <a:gd name="connsiteX4" fmla="*/ 928255 w 928255"/>
              <a:gd name="connsiteY4" fmla="*/ 762000 h 858982"/>
              <a:gd name="connsiteX5" fmla="*/ 914400 w 928255"/>
              <a:gd name="connsiteY5" fmla="*/ 0 h 858982"/>
              <a:gd name="connsiteX0" fmla="*/ 914400 w 928255"/>
              <a:gd name="connsiteY0" fmla="*/ 0 h 858982"/>
              <a:gd name="connsiteX1" fmla="*/ 374073 w 928255"/>
              <a:gd name="connsiteY1" fmla="*/ 179895 h 858982"/>
              <a:gd name="connsiteX2" fmla="*/ 83128 w 928255"/>
              <a:gd name="connsiteY2" fmla="*/ 568037 h 858982"/>
              <a:gd name="connsiteX3" fmla="*/ 0 w 928255"/>
              <a:gd name="connsiteY3" fmla="*/ 858982 h 858982"/>
              <a:gd name="connsiteX4" fmla="*/ 928255 w 928255"/>
              <a:gd name="connsiteY4" fmla="*/ 762000 h 858982"/>
              <a:gd name="connsiteX5" fmla="*/ 914400 w 928255"/>
              <a:gd name="connsiteY5" fmla="*/ 0 h 858982"/>
              <a:gd name="connsiteX0" fmla="*/ 914400 w 928255"/>
              <a:gd name="connsiteY0" fmla="*/ 0 h 858982"/>
              <a:gd name="connsiteX1" fmla="*/ 374073 w 928255"/>
              <a:gd name="connsiteY1" fmla="*/ 179895 h 858982"/>
              <a:gd name="connsiteX2" fmla="*/ 83128 w 928255"/>
              <a:gd name="connsiteY2" fmla="*/ 568037 h 858982"/>
              <a:gd name="connsiteX3" fmla="*/ 0 w 928255"/>
              <a:gd name="connsiteY3" fmla="*/ 858982 h 858982"/>
              <a:gd name="connsiteX4" fmla="*/ 928255 w 928255"/>
              <a:gd name="connsiteY4" fmla="*/ 762000 h 858982"/>
              <a:gd name="connsiteX5" fmla="*/ 914400 w 928255"/>
              <a:gd name="connsiteY5" fmla="*/ 0 h 858982"/>
              <a:gd name="connsiteX0" fmla="*/ 914400 w 928255"/>
              <a:gd name="connsiteY0" fmla="*/ 0 h 858982"/>
              <a:gd name="connsiteX1" fmla="*/ 389660 w 928255"/>
              <a:gd name="connsiteY1" fmla="*/ 190339 h 858982"/>
              <a:gd name="connsiteX2" fmla="*/ 83128 w 928255"/>
              <a:gd name="connsiteY2" fmla="*/ 568037 h 858982"/>
              <a:gd name="connsiteX3" fmla="*/ 0 w 928255"/>
              <a:gd name="connsiteY3" fmla="*/ 858982 h 858982"/>
              <a:gd name="connsiteX4" fmla="*/ 928255 w 928255"/>
              <a:gd name="connsiteY4" fmla="*/ 762000 h 858982"/>
              <a:gd name="connsiteX5" fmla="*/ 914400 w 928255"/>
              <a:gd name="connsiteY5" fmla="*/ 0 h 858982"/>
              <a:gd name="connsiteX0" fmla="*/ 914546 w 928401"/>
              <a:gd name="connsiteY0" fmla="*/ 0 h 858982"/>
              <a:gd name="connsiteX1" fmla="*/ 389806 w 928401"/>
              <a:gd name="connsiteY1" fmla="*/ 190339 h 858982"/>
              <a:gd name="connsiteX2" fmla="*/ 83274 w 928401"/>
              <a:gd name="connsiteY2" fmla="*/ 568037 h 858982"/>
              <a:gd name="connsiteX3" fmla="*/ 146 w 928401"/>
              <a:gd name="connsiteY3" fmla="*/ 858982 h 858982"/>
              <a:gd name="connsiteX4" fmla="*/ 928401 w 928401"/>
              <a:gd name="connsiteY4" fmla="*/ 762000 h 858982"/>
              <a:gd name="connsiteX5" fmla="*/ 914546 w 928401"/>
              <a:gd name="connsiteY5" fmla="*/ 0 h 85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8401" h="858982">
                <a:moveTo>
                  <a:pt x="914546" y="0"/>
                </a:moveTo>
                <a:cubicBezTo>
                  <a:pt x="734437" y="59965"/>
                  <a:pt x="725779" y="10262"/>
                  <a:pt x="389806" y="190339"/>
                </a:cubicBezTo>
                <a:cubicBezTo>
                  <a:pt x="147350" y="408498"/>
                  <a:pt x="180256" y="438656"/>
                  <a:pt x="83274" y="568037"/>
                </a:cubicBezTo>
                <a:cubicBezTo>
                  <a:pt x="55565" y="665019"/>
                  <a:pt x="-3318" y="735889"/>
                  <a:pt x="146" y="858982"/>
                </a:cubicBezTo>
                <a:lnTo>
                  <a:pt x="928401" y="762000"/>
                </a:lnTo>
                <a:lnTo>
                  <a:pt x="914546" y="0"/>
                </a:lnTo>
                <a:close/>
              </a:path>
            </a:pathLst>
          </a:custGeom>
          <a:solidFill>
            <a:srgbClr val="FFC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orme libre 39"/>
          <p:cNvSpPr/>
          <p:nvPr/>
        </p:nvSpPr>
        <p:spPr>
          <a:xfrm>
            <a:off x="4615918" y="2968973"/>
            <a:ext cx="983672" cy="692727"/>
          </a:xfrm>
          <a:custGeom>
            <a:avLst/>
            <a:gdLst>
              <a:gd name="connsiteX0" fmla="*/ 0 w 983672"/>
              <a:gd name="connsiteY0" fmla="*/ 0 h 692727"/>
              <a:gd name="connsiteX1" fmla="*/ 27709 w 983672"/>
              <a:gd name="connsiteY1" fmla="*/ 692727 h 692727"/>
              <a:gd name="connsiteX2" fmla="*/ 983672 w 983672"/>
              <a:gd name="connsiteY2" fmla="*/ 609600 h 692727"/>
              <a:gd name="connsiteX3" fmla="*/ 789709 w 983672"/>
              <a:gd name="connsiteY3" fmla="*/ 263236 h 692727"/>
              <a:gd name="connsiteX4" fmla="*/ 471054 w 983672"/>
              <a:gd name="connsiteY4" fmla="*/ 41563 h 692727"/>
              <a:gd name="connsiteX5" fmla="*/ 0 w 983672"/>
              <a:gd name="connsiteY5" fmla="*/ 0 h 69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3672" h="692727">
                <a:moveTo>
                  <a:pt x="0" y="0"/>
                </a:moveTo>
                <a:lnTo>
                  <a:pt x="27709" y="692727"/>
                </a:lnTo>
                <a:lnTo>
                  <a:pt x="983672" y="609600"/>
                </a:lnTo>
                <a:lnTo>
                  <a:pt x="789709" y="263236"/>
                </a:lnTo>
                <a:lnTo>
                  <a:pt x="471054" y="41563"/>
                </a:lnTo>
                <a:lnTo>
                  <a:pt x="0" y="0"/>
                </a:lnTo>
                <a:close/>
              </a:path>
            </a:pathLst>
          </a:custGeom>
          <a:solidFill>
            <a:srgbClr val="D6A3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orme libre 40"/>
          <p:cNvSpPr/>
          <p:nvPr/>
        </p:nvSpPr>
        <p:spPr>
          <a:xfrm>
            <a:off x="3452137" y="4770064"/>
            <a:ext cx="845127" cy="748145"/>
          </a:xfrm>
          <a:custGeom>
            <a:avLst/>
            <a:gdLst>
              <a:gd name="connsiteX0" fmla="*/ 0 w 845127"/>
              <a:gd name="connsiteY0" fmla="*/ 69272 h 748145"/>
              <a:gd name="connsiteX1" fmla="*/ 775854 w 845127"/>
              <a:gd name="connsiteY1" fmla="*/ 0 h 748145"/>
              <a:gd name="connsiteX2" fmla="*/ 845127 w 845127"/>
              <a:gd name="connsiteY2" fmla="*/ 748145 h 748145"/>
              <a:gd name="connsiteX3" fmla="*/ 415636 w 845127"/>
              <a:gd name="connsiteY3" fmla="*/ 609600 h 748145"/>
              <a:gd name="connsiteX4" fmla="*/ 124691 w 845127"/>
              <a:gd name="connsiteY4" fmla="*/ 332509 h 748145"/>
              <a:gd name="connsiteX5" fmla="*/ 0 w 845127"/>
              <a:gd name="connsiteY5" fmla="*/ 69272 h 748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5127" h="748145">
                <a:moveTo>
                  <a:pt x="0" y="69272"/>
                </a:moveTo>
                <a:lnTo>
                  <a:pt x="775854" y="0"/>
                </a:lnTo>
                <a:lnTo>
                  <a:pt x="845127" y="748145"/>
                </a:lnTo>
                <a:lnTo>
                  <a:pt x="415636" y="609600"/>
                </a:lnTo>
                <a:lnTo>
                  <a:pt x="124691" y="332509"/>
                </a:lnTo>
                <a:lnTo>
                  <a:pt x="0" y="69272"/>
                </a:lnTo>
                <a:close/>
              </a:path>
            </a:pathLst>
          </a:custGeom>
          <a:solidFill>
            <a:srgbClr val="D6A3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orme libre 41"/>
          <p:cNvSpPr/>
          <p:nvPr/>
        </p:nvSpPr>
        <p:spPr>
          <a:xfrm>
            <a:off x="4768319" y="4589955"/>
            <a:ext cx="1011381" cy="858981"/>
          </a:xfrm>
          <a:custGeom>
            <a:avLst/>
            <a:gdLst>
              <a:gd name="connsiteX0" fmla="*/ 1011381 w 1011381"/>
              <a:gd name="connsiteY0" fmla="*/ 0 h 858981"/>
              <a:gd name="connsiteX1" fmla="*/ 0 w 1011381"/>
              <a:gd name="connsiteY1" fmla="*/ 83127 h 858981"/>
              <a:gd name="connsiteX2" fmla="*/ 13854 w 1011381"/>
              <a:gd name="connsiteY2" fmla="*/ 858981 h 858981"/>
              <a:gd name="connsiteX3" fmla="*/ 304800 w 1011381"/>
              <a:gd name="connsiteY3" fmla="*/ 762000 h 858981"/>
              <a:gd name="connsiteX4" fmla="*/ 623454 w 1011381"/>
              <a:gd name="connsiteY4" fmla="*/ 609600 h 858981"/>
              <a:gd name="connsiteX5" fmla="*/ 928254 w 1011381"/>
              <a:gd name="connsiteY5" fmla="*/ 277091 h 858981"/>
              <a:gd name="connsiteX6" fmla="*/ 1011381 w 1011381"/>
              <a:gd name="connsiteY6" fmla="*/ 0 h 85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1381" h="858981">
                <a:moveTo>
                  <a:pt x="1011381" y="0"/>
                </a:moveTo>
                <a:lnTo>
                  <a:pt x="0" y="83127"/>
                </a:lnTo>
                <a:lnTo>
                  <a:pt x="13854" y="858981"/>
                </a:lnTo>
                <a:lnTo>
                  <a:pt x="304800" y="762000"/>
                </a:lnTo>
                <a:lnTo>
                  <a:pt x="623454" y="609600"/>
                </a:lnTo>
                <a:lnTo>
                  <a:pt x="928254" y="277091"/>
                </a:lnTo>
                <a:lnTo>
                  <a:pt x="1011381" y="0"/>
                </a:lnTo>
                <a:close/>
              </a:path>
            </a:pathLst>
          </a:custGeom>
          <a:solidFill>
            <a:srgbClr val="D6A3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lèche vers le bas 42"/>
          <p:cNvSpPr/>
          <p:nvPr/>
        </p:nvSpPr>
        <p:spPr>
          <a:xfrm rot="7876945">
            <a:off x="1998531" y="632215"/>
            <a:ext cx="306514" cy="3310591"/>
          </a:xfrm>
          <a:prstGeom prst="downArrow">
            <a:avLst/>
          </a:prstGeom>
          <a:gradFill>
            <a:gsLst>
              <a:gs pos="0">
                <a:srgbClr val="FFC000"/>
              </a:gs>
              <a:gs pos="100000">
                <a:srgbClr val="FFF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2" name="Connecteur droit 51"/>
          <p:cNvCxnSpPr/>
          <p:nvPr/>
        </p:nvCxnSpPr>
        <p:spPr>
          <a:xfrm>
            <a:off x="5134915" y="1743289"/>
            <a:ext cx="2144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2354334" y="2755333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1846026" y="2003177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1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3748259" y="3301482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3959300" y="3603945"/>
            <a:ext cx="72008" cy="1357745"/>
          </a:xfrm>
          <a:prstGeom prst="straightConnector1">
            <a:avLst/>
          </a:prstGeom>
          <a:ln w="50800" cap="rnd">
            <a:solidFill>
              <a:srgbClr val="FFFF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4838597" y="3511752"/>
            <a:ext cx="72008" cy="1357745"/>
          </a:xfrm>
          <a:prstGeom prst="straightConnector1">
            <a:avLst/>
          </a:prstGeom>
          <a:ln w="50800" cap="rnd">
            <a:solidFill>
              <a:srgbClr val="FFFF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/>
          <p:cNvSpPr/>
          <p:nvPr/>
        </p:nvSpPr>
        <p:spPr>
          <a:xfrm>
            <a:off x="4775403" y="4025637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3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5150486" y="5529012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4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1724325" y="4072033"/>
            <a:ext cx="243402" cy="243402"/>
          </a:xfrm>
          <a:prstGeom prst="ellipse">
            <a:avLst/>
          </a:prstGeom>
          <a:solidFill>
            <a:srgbClr val="1FE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2231488" y="4020534"/>
            <a:ext cx="243402" cy="243402"/>
          </a:xfrm>
          <a:prstGeom prst="ellipse">
            <a:avLst/>
          </a:prstGeom>
          <a:solidFill>
            <a:srgbClr val="1FE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3343851" y="3897086"/>
            <a:ext cx="243402" cy="243402"/>
          </a:xfrm>
          <a:prstGeom prst="ellipse">
            <a:avLst/>
          </a:prstGeom>
          <a:solidFill>
            <a:srgbClr val="1FE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3394582" y="4534886"/>
            <a:ext cx="243402" cy="243402"/>
          </a:xfrm>
          <a:prstGeom prst="ellipse">
            <a:avLst/>
          </a:prstGeom>
          <a:solidFill>
            <a:srgbClr val="1FE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1773974" y="4648363"/>
            <a:ext cx="243402" cy="243402"/>
          </a:xfrm>
          <a:prstGeom prst="ellipse">
            <a:avLst/>
          </a:prstGeom>
          <a:solidFill>
            <a:srgbClr val="1FE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75526" y="4236444"/>
            <a:ext cx="243402" cy="243402"/>
          </a:xfrm>
          <a:prstGeom prst="ellipse">
            <a:avLst/>
          </a:prstGeom>
          <a:solidFill>
            <a:srgbClr val="1FE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>
            <a:off x="551968" y="4202330"/>
            <a:ext cx="243402" cy="243402"/>
          </a:xfrm>
          <a:prstGeom prst="ellipse">
            <a:avLst/>
          </a:prstGeom>
          <a:solidFill>
            <a:srgbClr val="1FE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/>
          <p:cNvSpPr/>
          <p:nvPr/>
        </p:nvSpPr>
        <p:spPr>
          <a:xfrm>
            <a:off x="600489" y="4770064"/>
            <a:ext cx="243402" cy="243402"/>
          </a:xfrm>
          <a:prstGeom prst="ellipse">
            <a:avLst/>
          </a:prstGeom>
          <a:solidFill>
            <a:srgbClr val="1FE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/>
          <p:cNvSpPr/>
          <p:nvPr/>
        </p:nvSpPr>
        <p:spPr>
          <a:xfrm>
            <a:off x="1237617" y="4683925"/>
            <a:ext cx="243402" cy="243402"/>
          </a:xfrm>
          <a:prstGeom prst="ellipse">
            <a:avLst/>
          </a:prstGeom>
          <a:solidFill>
            <a:srgbClr val="1FE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/>
          <p:cNvSpPr/>
          <p:nvPr/>
        </p:nvSpPr>
        <p:spPr>
          <a:xfrm>
            <a:off x="1180832" y="4114743"/>
            <a:ext cx="243402" cy="243402"/>
          </a:xfrm>
          <a:prstGeom prst="ellipse">
            <a:avLst/>
          </a:prstGeom>
          <a:solidFill>
            <a:srgbClr val="1FE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/>
          <p:cNvSpPr/>
          <p:nvPr/>
        </p:nvSpPr>
        <p:spPr>
          <a:xfrm>
            <a:off x="5615090" y="4319989"/>
            <a:ext cx="243402" cy="243402"/>
          </a:xfrm>
          <a:prstGeom prst="ellipse">
            <a:avLst/>
          </a:prstGeom>
          <a:solidFill>
            <a:srgbClr val="1FE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/>
          <p:cNvSpPr/>
          <p:nvPr/>
        </p:nvSpPr>
        <p:spPr>
          <a:xfrm>
            <a:off x="5194497" y="3408378"/>
            <a:ext cx="243402" cy="243402"/>
          </a:xfrm>
          <a:prstGeom prst="ellipse">
            <a:avLst/>
          </a:prstGeom>
          <a:solidFill>
            <a:srgbClr val="1FE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/>
          <p:cNvSpPr/>
          <p:nvPr/>
        </p:nvSpPr>
        <p:spPr>
          <a:xfrm>
            <a:off x="3839334" y="3013298"/>
            <a:ext cx="243402" cy="243402"/>
          </a:xfrm>
          <a:prstGeom prst="ellipse">
            <a:avLst/>
          </a:prstGeom>
          <a:solidFill>
            <a:srgbClr val="1FE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/>
          <p:cNvSpPr/>
          <p:nvPr/>
        </p:nvSpPr>
        <p:spPr>
          <a:xfrm>
            <a:off x="4924651" y="5014561"/>
            <a:ext cx="243402" cy="243402"/>
          </a:xfrm>
          <a:prstGeom prst="ellipse">
            <a:avLst/>
          </a:prstGeom>
          <a:solidFill>
            <a:srgbClr val="1FE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/>
          <p:cNvSpPr/>
          <p:nvPr/>
        </p:nvSpPr>
        <p:spPr>
          <a:xfrm>
            <a:off x="3929028" y="5136262"/>
            <a:ext cx="243402" cy="243402"/>
          </a:xfrm>
          <a:prstGeom prst="ellipse">
            <a:avLst/>
          </a:prstGeom>
          <a:solidFill>
            <a:srgbClr val="1FE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/>
          <p:cNvSpPr/>
          <p:nvPr/>
        </p:nvSpPr>
        <p:spPr>
          <a:xfrm>
            <a:off x="7619923" y="3550293"/>
            <a:ext cx="243402" cy="243402"/>
          </a:xfrm>
          <a:prstGeom prst="ellipse">
            <a:avLst/>
          </a:prstGeom>
          <a:solidFill>
            <a:srgbClr val="1FE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/>
          <p:cNvSpPr/>
          <p:nvPr/>
        </p:nvSpPr>
        <p:spPr>
          <a:xfrm>
            <a:off x="6947784" y="3603945"/>
            <a:ext cx="243402" cy="243402"/>
          </a:xfrm>
          <a:prstGeom prst="ellipse">
            <a:avLst/>
          </a:prstGeom>
          <a:solidFill>
            <a:srgbClr val="1FE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/>
          <p:cNvSpPr/>
          <p:nvPr/>
        </p:nvSpPr>
        <p:spPr>
          <a:xfrm>
            <a:off x="5933009" y="3688081"/>
            <a:ext cx="243402" cy="243402"/>
          </a:xfrm>
          <a:prstGeom prst="ellipse">
            <a:avLst/>
          </a:prstGeom>
          <a:solidFill>
            <a:srgbClr val="1FE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/>
          <p:cNvSpPr/>
          <p:nvPr/>
        </p:nvSpPr>
        <p:spPr>
          <a:xfrm>
            <a:off x="8775538" y="3400201"/>
            <a:ext cx="243402" cy="243402"/>
          </a:xfrm>
          <a:prstGeom prst="ellipse">
            <a:avLst/>
          </a:prstGeom>
          <a:solidFill>
            <a:srgbClr val="1FE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/>
          <p:cNvSpPr/>
          <p:nvPr/>
        </p:nvSpPr>
        <p:spPr>
          <a:xfrm>
            <a:off x="8754917" y="3950332"/>
            <a:ext cx="243402" cy="243402"/>
          </a:xfrm>
          <a:prstGeom prst="ellipse">
            <a:avLst/>
          </a:prstGeom>
          <a:solidFill>
            <a:srgbClr val="1FE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/>
          <p:cNvSpPr/>
          <p:nvPr/>
        </p:nvSpPr>
        <p:spPr>
          <a:xfrm>
            <a:off x="7635777" y="4114743"/>
            <a:ext cx="243402" cy="243402"/>
          </a:xfrm>
          <a:prstGeom prst="ellipse">
            <a:avLst/>
          </a:prstGeom>
          <a:solidFill>
            <a:srgbClr val="1FE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/>
          <p:cNvSpPr/>
          <p:nvPr/>
        </p:nvSpPr>
        <p:spPr>
          <a:xfrm>
            <a:off x="7010729" y="4147819"/>
            <a:ext cx="243402" cy="243402"/>
          </a:xfrm>
          <a:prstGeom prst="ellipse">
            <a:avLst/>
          </a:prstGeom>
          <a:solidFill>
            <a:srgbClr val="1FE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/>
          <p:cNvSpPr/>
          <p:nvPr/>
        </p:nvSpPr>
        <p:spPr>
          <a:xfrm>
            <a:off x="5600727" y="4130866"/>
            <a:ext cx="247045" cy="2470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5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68727" y="136017"/>
            <a:ext cx="2577501" cy="34163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fr-FR" sz="1600" dirty="0" smtClean="0"/>
              <a:t>1. Affirmer </a:t>
            </a:r>
            <a:r>
              <a:rPr lang="fr-FR" sz="1600" dirty="0"/>
              <a:t>le lien piéton vers les écoles et </a:t>
            </a:r>
            <a:r>
              <a:rPr lang="fr-FR" sz="1600" dirty="0" smtClean="0"/>
              <a:t>la gare</a:t>
            </a:r>
          </a:p>
          <a:p>
            <a:endParaRPr lang="fr-FR" sz="800" dirty="0"/>
          </a:p>
          <a:p>
            <a:r>
              <a:rPr lang="fr-FR" sz="1600" dirty="0" smtClean="0"/>
              <a:t>2. Regagner </a:t>
            </a:r>
            <a:r>
              <a:rPr lang="fr-FR" sz="1600" dirty="0"/>
              <a:t>des espaces au profit des piétons et des </a:t>
            </a:r>
            <a:r>
              <a:rPr lang="fr-FR" sz="1600" dirty="0" smtClean="0"/>
              <a:t>commerces</a:t>
            </a:r>
          </a:p>
          <a:p>
            <a:endParaRPr lang="fr-FR" sz="800" dirty="0"/>
          </a:p>
          <a:p>
            <a:r>
              <a:rPr lang="fr-FR" sz="1600" dirty="0" smtClean="0"/>
              <a:t>3. Rendre </a:t>
            </a:r>
            <a:r>
              <a:rPr lang="fr-FR" sz="1600" dirty="0"/>
              <a:t>les traversées plus directes et plus </a:t>
            </a:r>
            <a:r>
              <a:rPr lang="fr-FR" sz="1600" dirty="0" smtClean="0"/>
              <a:t>confortables</a:t>
            </a:r>
          </a:p>
          <a:p>
            <a:endParaRPr lang="fr-FR" sz="800" dirty="0"/>
          </a:p>
          <a:p>
            <a:r>
              <a:rPr lang="fr-FR" sz="1600" dirty="0" smtClean="0"/>
              <a:t>4. Favoriser le rayonnement commercial</a:t>
            </a:r>
          </a:p>
          <a:p>
            <a:endParaRPr lang="fr-FR" sz="800" dirty="0"/>
          </a:p>
          <a:p>
            <a:r>
              <a:rPr lang="fr-FR" sz="1600" dirty="0" smtClean="0"/>
              <a:t>5. Améliorer </a:t>
            </a:r>
            <a:r>
              <a:rPr lang="fr-FR" sz="1600" dirty="0"/>
              <a:t>l’ambiance végétale</a:t>
            </a:r>
          </a:p>
        </p:txBody>
      </p:sp>
    </p:spTree>
    <p:extLst>
      <p:ext uri="{BB962C8B-B14F-4D97-AF65-F5344CB8AC3E}">
        <p14:creationId xmlns:p14="http://schemas.microsoft.com/office/powerpoint/2010/main" val="7214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14898"/>
            <a:ext cx="8555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Parmi les attentes exprimées dans le cadre de la concertation </a:t>
            </a:r>
            <a:endParaRPr lang="fr-FR" sz="2800" b="1" dirty="0"/>
          </a:p>
        </p:txBody>
      </p:sp>
      <p:sp>
        <p:nvSpPr>
          <p:cNvPr id="44" name="ZoneTexte 43"/>
          <p:cNvSpPr txBox="1"/>
          <p:nvPr/>
        </p:nvSpPr>
        <p:spPr>
          <a:xfrm>
            <a:off x="598648" y="2982208"/>
            <a:ext cx="8170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00B050"/>
                </a:solidFill>
              </a:rPr>
              <a:t>Le collectif de commerçants demande le maintien des places de livraison et de l’offre de stationnement à proximité</a:t>
            </a:r>
            <a:endParaRPr lang="fr-FR" b="1" i="1" dirty="0">
              <a:solidFill>
                <a:srgbClr val="00B050"/>
              </a:solidFill>
            </a:endParaRPr>
          </a:p>
        </p:txBody>
      </p:sp>
      <p:pic>
        <p:nvPicPr>
          <p:cNvPr id="45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4" y="3069296"/>
            <a:ext cx="472156" cy="47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ZoneTexte 65"/>
          <p:cNvSpPr txBox="1"/>
          <p:nvPr/>
        </p:nvSpPr>
        <p:spPr>
          <a:xfrm>
            <a:off x="598648" y="3640800"/>
            <a:ext cx="8170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00B050"/>
                </a:solidFill>
              </a:rPr>
              <a:t>Les 2 collectifs de commerçants et d’habitants suggèrent l’organisation de places de stationnement de très courte durée afin de favoriser la rotation des véhicules</a:t>
            </a:r>
            <a:endParaRPr lang="fr-FR" b="1" i="1" dirty="0">
              <a:solidFill>
                <a:srgbClr val="00B050"/>
              </a:solidFill>
            </a:endParaRPr>
          </a:p>
        </p:txBody>
      </p:sp>
      <p:pic>
        <p:nvPicPr>
          <p:cNvPr id="67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4" y="3727888"/>
            <a:ext cx="472156" cy="47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ZoneTexte 67"/>
          <p:cNvSpPr txBox="1"/>
          <p:nvPr/>
        </p:nvSpPr>
        <p:spPr>
          <a:xfrm>
            <a:off x="649803" y="1640748"/>
            <a:ext cx="8170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00B050"/>
                </a:solidFill>
              </a:rPr>
              <a:t>De manière générale une large majorité des avis exprimés sont favorables aux orientations présentées lors de la première réunion</a:t>
            </a:r>
            <a:endParaRPr lang="fr-FR" b="1" i="1" dirty="0">
              <a:solidFill>
                <a:srgbClr val="00B050"/>
              </a:solidFill>
            </a:endParaRPr>
          </a:p>
        </p:txBody>
      </p:sp>
      <p:pic>
        <p:nvPicPr>
          <p:cNvPr id="69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9" y="1727836"/>
            <a:ext cx="472156" cy="47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ZoneTexte 69"/>
          <p:cNvSpPr txBox="1"/>
          <p:nvPr/>
        </p:nvSpPr>
        <p:spPr>
          <a:xfrm>
            <a:off x="664580" y="5373216"/>
            <a:ext cx="8170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00B050"/>
                </a:solidFill>
              </a:rPr>
              <a:t>Plusieurs </a:t>
            </a:r>
            <a:r>
              <a:rPr lang="fr-FR" b="1" i="1" dirty="0" smtClean="0">
                <a:solidFill>
                  <a:srgbClr val="00B050"/>
                </a:solidFill>
              </a:rPr>
              <a:t>demandes concernent la difficulté </a:t>
            </a:r>
            <a:r>
              <a:rPr lang="fr-FR" b="1" i="1" dirty="0">
                <a:solidFill>
                  <a:srgbClr val="00B050"/>
                </a:solidFill>
              </a:rPr>
              <a:t>de </a:t>
            </a:r>
            <a:r>
              <a:rPr lang="fr-FR" b="1" i="1" dirty="0" smtClean="0">
                <a:solidFill>
                  <a:srgbClr val="00B050"/>
                </a:solidFill>
              </a:rPr>
              <a:t>circulation de personnes </a:t>
            </a:r>
            <a:r>
              <a:rPr lang="fr-FR" b="1" i="1" dirty="0">
                <a:solidFill>
                  <a:srgbClr val="00B050"/>
                </a:solidFill>
              </a:rPr>
              <a:t>à mobilité </a:t>
            </a:r>
            <a:r>
              <a:rPr lang="fr-FR" b="1" i="1" dirty="0" smtClean="0">
                <a:solidFill>
                  <a:srgbClr val="00B050"/>
                </a:solidFill>
              </a:rPr>
              <a:t>réduite le long de l</a:t>
            </a:r>
            <a:r>
              <a:rPr lang="fr-FR" b="1" i="1" dirty="0" smtClean="0">
                <a:solidFill>
                  <a:srgbClr val="00B050"/>
                </a:solidFill>
              </a:rPr>
              <a:t>a </a:t>
            </a:r>
            <a:r>
              <a:rPr lang="fr-FR" b="1" i="1" dirty="0" smtClean="0">
                <a:solidFill>
                  <a:srgbClr val="00B050"/>
                </a:solidFill>
              </a:rPr>
              <a:t>véranda du bar Le </a:t>
            </a:r>
            <a:r>
              <a:rPr lang="fr-FR" b="1" i="1" dirty="0" smtClean="0">
                <a:solidFill>
                  <a:srgbClr val="00B050"/>
                </a:solidFill>
              </a:rPr>
              <a:t>Carnot</a:t>
            </a:r>
            <a:endParaRPr lang="fr-FR" b="1" i="1" dirty="0">
              <a:solidFill>
                <a:srgbClr val="00B050"/>
              </a:solidFill>
            </a:endParaRPr>
          </a:p>
        </p:txBody>
      </p:sp>
      <p:pic>
        <p:nvPicPr>
          <p:cNvPr id="71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87" y="5427429"/>
            <a:ext cx="472156" cy="47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5782" y="2639404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A signaler</a:t>
            </a:r>
            <a:endParaRPr lang="fr-FR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42030" y="5061165"/>
            <a:ext cx="1243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Par ailleurs</a:t>
            </a:r>
            <a:endParaRPr lang="fr-FR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36635" y="1236376"/>
            <a:ext cx="1024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A retenir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04073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14898"/>
            <a:ext cx="855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Deux </a:t>
            </a:r>
            <a:r>
              <a:rPr lang="fr-FR" sz="2800" b="1" dirty="0" smtClean="0"/>
              <a:t>propositions illustrées issue de la concertation</a:t>
            </a:r>
            <a:endParaRPr lang="fr-FR" sz="2800" b="1" dirty="0"/>
          </a:p>
        </p:txBody>
      </p:sp>
      <p:sp>
        <p:nvSpPr>
          <p:cNvPr id="68" name="ZoneTexte 67"/>
          <p:cNvSpPr txBox="1"/>
          <p:nvPr/>
        </p:nvSpPr>
        <p:spPr>
          <a:xfrm>
            <a:off x="674384" y="931266"/>
            <a:ext cx="8170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i="1" dirty="0" smtClean="0">
                <a:solidFill>
                  <a:srgbClr val="00B050"/>
                </a:solidFill>
              </a:rPr>
              <a:t>Dégager la totalité des quadrants de la place au profit des piétons</a:t>
            </a:r>
          </a:p>
          <a:p>
            <a:pPr marL="285750" indent="-285750">
              <a:buFontTx/>
              <a:buChar char="-"/>
            </a:pPr>
            <a:r>
              <a:rPr lang="fr-FR" b="1" i="1" dirty="0" smtClean="0">
                <a:solidFill>
                  <a:srgbClr val="00B050"/>
                </a:solidFill>
              </a:rPr>
              <a:t>Faire converger les circulations automobiles au centre de la place </a:t>
            </a:r>
            <a:endParaRPr lang="fr-FR" b="1" i="1" dirty="0">
              <a:solidFill>
                <a:srgbClr val="00B050"/>
              </a:solidFill>
            </a:endParaRPr>
          </a:p>
        </p:txBody>
      </p:sp>
      <p:pic>
        <p:nvPicPr>
          <p:cNvPr id="69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28" y="601867"/>
            <a:ext cx="472156" cy="47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992716" y="1785710"/>
            <a:ext cx="4173055" cy="472514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2276872"/>
            <a:ext cx="1695007" cy="374282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06757" y="614577"/>
            <a:ext cx="4001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1" dirty="0" smtClean="0">
                <a:solidFill>
                  <a:srgbClr val="00B050"/>
                </a:solidFill>
              </a:rPr>
              <a:t>La première proposition </a:t>
            </a:r>
            <a:r>
              <a:rPr lang="fr-FR" sz="2000" b="1" i="1" dirty="0" smtClean="0">
                <a:solidFill>
                  <a:srgbClr val="00B050"/>
                </a:solidFill>
              </a:rPr>
              <a:t>consiste </a:t>
            </a:r>
            <a:r>
              <a:rPr lang="fr-FR" sz="2000" b="1" i="1" dirty="0" smtClean="0">
                <a:solidFill>
                  <a:srgbClr val="00B050"/>
                </a:solidFill>
              </a:rPr>
              <a:t>à : </a:t>
            </a:r>
            <a:endParaRPr lang="fr-FR" sz="2000" dirty="0">
              <a:solidFill>
                <a:srgbClr val="3CAC04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92716" y="6141522"/>
            <a:ext cx="568863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Illustrations extraites de la première proposition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823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ZoneTexte 67"/>
          <p:cNvSpPr txBox="1"/>
          <p:nvPr/>
        </p:nvSpPr>
        <p:spPr>
          <a:xfrm>
            <a:off x="611560" y="614974"/>
            <a:ext cx="8532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i="1" dirty="0" smtClean="0">
                <a:solidFill>
                  <a:srgbClr val="00B050"/>
                </a:solidFill>
              </a:rPr>
              <a:t>Dégager une partie des quadrants de la place au profit des piétons</a:t>
            </a:r>
          </a:p>
          <a:p>
            <a:pPr marL="285750" indent="-285750">
              <a:buFontTx/>
              <a:buChar char="-"/>
            </a:pPr>
            <a:r>
              <a:rPr lang="fr-FR" b="1" i="1" dirty="0" smtClean="0">
                <a:solidFill>
                  <a:srgbClr val="00B050"/>
                </a:solidFill>
              </a:rPr>
              <a:t>Organiser un carrefour en croix avec le boulevard de Strasbourg et la rue Henri René</a:t>
            </a:r>
          </a:p>
          <a:p>
            <a:pPr marL="285750" indent="-285750">
              <a:buFontTx/>
              <a:buChar char="-"/>
            </a:pPr>
            <a:r>
              <a:rPr lang="fr-FR" b="1" i="1" dirty="0" smtClean="0">
                <a:solidFill>
                  <a:srgbClr val="00B050"/>
                </a:solidFill>
              </a:rPr>
              <a:t>Permettre la desserte des autres rues par des boucles secondaires </a:t>
            </a:r>
            <a:endParaRPr lang="fr-FR" b="1" i="1" dirty="0">
              <a:solidFill>
                <a:srgbClr val="00B050"/>
              </a:solidFill>
            </a:endParaRPr>
          </a:p>
        </p:txBody>
      </p:sp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91" y="194817"/>
            <a:ext cx="472156" cy="47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655170" y="249829"/>
            <a:ext cx="3900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1" dirty="0" smtClean="0">
                <a:solidFill>
                  <a:srgbClr val="00B050"/>
                </a:solidFill>
              </a:rPr>
              <a:t>La seconde proposition consiste à : </a:t>
            </a:r>
            <a:endParaRPr lang="fr-FR" sz="2000" dirty="0">
              <a:solidFill>
                <a:srgbClr val="3CAC04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1115616" y="1717597"/>
            <a:ext cx="5959349" cy="4838112"/>
            <a:chOff x="412851" y="2065128"/>
            <a:chExt cx="5021070" cy="4076368"/>
          </a:xfrm>
        </p:grpSpPr>
        <p:pic>
          <p:nvPicPr>
            <p:cNvPr id="9" name="Image 8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67544" y="2223354"/>
              <a:ext cx="4966377" cy="3692914"/>
            </a:xfrm>
            <a:prstGeom prst="rect">
              <a:avLst/>
            </a:prstGeom>
            <a:ln w="25400">
              <a:noFill/>
              <a:prstDash val="sysDash"/>
            </a:ln>
          </p:spPr>
        </p:pic>
        <p:sp>
          <p:nvSpPr>
            <p:cNvPr id="2" name="Forme libre 1"/>
            <p:cNvSpPr/>
            <p:nvPr/>
          </p:nvSpPr>
          <p:spPr>
            <a:xfrm>
              <a:off x="3639683" y="2968858"/>
              <a:ext cx="724714" cy="998228"/>
            </a:xfrm>
            <a:custGeom>
              <a:avLst/>
              <a:gdLst>
                <a:gd name="connsiteX0" fmla="*/ 724714 w 724714"/>
                <a:gd name="connsiteY0" fmla="*/ 998228 h 998228"/>
                <a:gd name="connsiteX1" fmla="*/ 673198 w 724714"/>
                <a:gd name="connsiteY1" fmla="*/ 972470 h 998228"/>
                <a:gd name="connsiteX2" fmla="*/ 628122 w 724714"/>
                <a:gd name="connsiteY2" fmla="*/ 959591 h 998228"/>
                <a:gd name="connsiteX3" fmla="*/ 608804 w 724714"/>
                <a:gd name="connsiteY3" fmla="*/ 953152 h 998228"/>
                <a:gd name="connsiteX4" fmla="*/ 583046 w 724714"/>
                <a:gd name="connsiteY4" fmla="*/ 940273 h 998228"/>
                <a:gd name="connsiteX5" fmla="*/ 531530 w 724714"/>
                <a:gd name="connsiteY5" fmla="*/ 927394 h 998228"/>
                <a:gd name="connsiteX6" fmla="*/ 505773 w 724714"/>
                <a:gd name="connsiteY6" fmla="*/ 914515 h 998228"/>
                <a:gd name="connsiteX7" fmla="*/ 467136 w 724714"/>
                <a:gd name="connsiteY7" fmla="*/ 888757 h 998228"/>
                <a:gd name="connsiteX8" fmla="*/ 441378 w 724714"/>
                <a:gd name="connsiteY8" fmla="*/ 882318 h 998228"/>
                <a:gd name="connsiteX9" fmla="*/ 376984 w 724714"/>
                <a:gd name="connsiteY9" fmla="*/ 824363 h 998228"/>
                <a:gd name="connsiteX10" fmla="*/ 357666 w 724714"/>
                <a:gd name="connsiteY10" fmla="*/ 805045 h 998228"/>
                <a:gd name="connsiteX11" fmla="*/ 325468 w 724714"/>
                <a:gd name="connsiteY11" fmla="*/ 766408 h 998228"/>
                <a:gd name="connsiteX12" fmla="*/ 293271 w 724714"/>
                <a:gd name="connsiteY12" fmla="*/ 708453 h 998228"/>
                <a:gd name="connsiteX13" fmla="*/ 280392 w 724714"/>
                <a:gd name="connsiteY13" fmla="*/ 689135 h 998228"/>
                <a:gd name="connsiteX14" fmla="*/ 261074 w 724714"/>
                <a:gd name="connsiteY14" fmla="*/ 676256 h 998228"/>
                <a:gd name="connsiteX15" fmla="*/ 248195 w 724714"/>
                <a:gd name="connsiteY15" fmla="*/ 650498 h 998228"/>
                <a:gd name="connsiteX16" fmla="*/ 241756 w 724714"/>
                <a:gd name="connsiteY16" fmla="*/ 631180 h 998228"/>
                <a:gd name="connsiteX17" fmla="*/ 215998 w 724714"/>
                <a:gd name="connsiteY17" fmla="*/ 611861 h 998228"/>
                <a:gd name="connsiteX18" fmla="*/ 190240 w 724714"/>
                <a:gd name="connsiteY18" fmla="*/ 573225 h 998228"/>
                <a:gd name="connsiteX19" fmla="*/ 170922 w 724714"/>
                <a:gd name="connsiteY19" fmla="*/ 553907 h 998228"/>
                <a:gd name="connsiteX20" fmla="*/ 164483 w 724714"/>
                <a:gd name="connsiteY20" fmla="*/ 534588 h 998228"/>
                <a:gd name="connsiteX21" fmla="*/ 145164 w 724714"/>
                <a:gd name="connsiteY21" fmla="*/ 515270 h 998228"/>
                <a:gd name="connsiteX22" fmla="*/ 132285 w 724714"/>
                <a:gd name="connsiteY22" fmla="*/ 495952 h 998228"/>
                <a:gd name="connsiteX23" fmla="*/ 112967 w 724714"/>
                <a:gd name="connsiteY23" fmla="*/ 457315 h 998228"/>
                <a:gd name="connsiteX24" fmla="*/ 106528 w 724714"/>
                <a:gd name="connsiteY24" fmla="*/ 437997 h 998228"/>
                <a:gd name="connsiteX25" fmla="*/ 80770 w 724714"/>
                <a:gd name="connsiteY25" fmla="*/ 399360 h 998228"/>
                <a:gd name="connsiteX26" fmla="*/ 74330 w 724714"/>
                <a:gd name="connsiteY26" fmla="*/ 347845 h 998228"/>
                <a:gd name="connsiteX27" fmla="*/ 61452 w 724714"/>
                <a:gd name="connsiteY27" fmla="*/ 302769 h 998228"/>
                <a:gd name="connsiteX28" fmla="*/ 55012 w 724714"/>
                <a:gd name="connsiteY28" fmla="*/ 225495 h 998228"/>
                <a:gd name="connsiteX29" fmla="*/ 61452 w 724714"/>
                <a:gd name="connsiteY29" fmla="*/ 70949 h 998228"/>
                <a:gd name="connsiteX30" fmla="*/ 67891 w 724714"/>
                <a:gd name="connsiteY30" fmla="*/ 51630 h 998228"/>
                <a:gd name="connsiteX31" fmla="*/ 87209 w 724714"/>
                <a:gd name="connsiteY31" fmla="*/ 38752 h 998228"/>
                <a:gd name="connsiteX32" fmla="*/ 100088 w 724714"/>
                <a:gd name="connsiteY32" fmla="*/ 19433 h 998228"/>
                <a:gd name="connsiteX33" fmla="*/ 3497 w 724714"/>
                <a:gd name="connsiteY33" fmla="*/ 12994 h 998228"/>
                <a:gd name="connsiteX34" fmla="*/ 55012 w 724714"/>
                <a:gd name="connsiteY34" fmla="*/ 6554 h 998228"/>
                <a:gd name="connsiteX35" fmla="*/ 74330 w 724714"/>
                <a:gd name="connsiteY35" fmla="*/ 115 h 998228"/>
                <a:gd name="connsiteX36" fmla="*/ 106528 w 724714"/>
                <a:gd name="connsiteY36" fmla="*/ 58070 h 998228"/>
                <a:gd name="connsiteX37" fmla="*/ 125846 w 724714"/>
                <a:gd name="connsiteY37" fmla="*/ 96707 h 998228"/>
                <a:gd name="connsiteX38" fmla="*/ 138725 w 724714"/>
                <a:gd name="connsiteY38" fmla="*/ 128904 h 998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24714" h="998228">
                  <a:moveTo>
                    <a:pt x="724714" y="998228"/>
                  </a:moveTo>
                  <a:cubicBezTo>
                    <a:pt x="660359" y="985356"/>
                    <a:pt x="719581" y="1003393"/>
                    <a:pt x="673198" y="972470"/>
                  </a:cubicBezTo>
                  <a:cubicBezTo>
                    <a:pt x="667405" y="968608"/>
                    <a:pt x="631884" y="960666"/>
                    <a:pt x="628122" y="959591"/>
                  </a:cubicBezTo>
                  <a:cubicBezTo>
                    <a:pt x="621596" y="957726"/>
                    <a:pt x="615043" y="955826"/>
                    <a:pt x="608804" y="953152"/>
                  </a:cubicBezTo>
                  <a:cubicBezTo>
                    <a:pt x="599981" y="949371"/>
                    <a:pt x="592153" y="943309"/>
                    <a:pt x="583046" y="940273"/>
                  </a:cubicBezTo>
                  <a:cubicBezTo>
                    <a:pt x="537707" y="925159"/>
                    <a:pt x="565255" y="941847"/>
                    <a:pt x="531530" y="927394"/>
                  </a:cubicBezTo>
                  <a:cubicBezTo>
                    <a:pt x="522707" y="923613"/>
                    <a:pt x="514004" y="919454"/>
                    <a:pt x="505773" y="914515"/>
                  </a:cubicBezTo>
                  <a:cubicBezTo>
                    <a:pt x="492500" y="906551"/>
                    <a:pt x="482153" y="892511"/>
                    <a:pt x="467136" y="888757"/>
                  </a:cubicBezTo>
                  <a:lnTo>
                    <a:pt x="441378" y="882318"/>
                  </a:lnTo>
                  <a:cubicBezTo>
                    <a:pt x="401052" y="852071"/>
                    <a:pt x="423208" y="870587"/>
                    <a:pt x="376984" y="824363"/>
                  </a:cubicBezTo>
                  <a:cubicBezTo>
                    <a:pt x="370545" y="817924"/>
                    <a:pt x="362717" y="812622"/>
                    <a:pt x="357666" y="805045"/>
                  </a:cubicBezTo>
                  <a:cubicBezTo>
                    <a:pt x="339736" y="778149"/>
                    <a:pt x="350260" y="791198"/>
                    <a:pt x="325468" y="766408"/>
                  </a:cubicBezTo>
                  <a:cubicBezTo>
                    <a:pt x="314135" y="732406"/>
                    <a:pt x="322794" y="752737"/>
                    <a:pt x="293271" y="708453"/>
                  </a:cubicBezTo>
                  <a:cubicBezTo>
                    <a:pt x="288978" y="702014"/>
                    <a:pt x="286831" y="693428"/>
                    <a:pt x="280392" y="689135"/>
                  </a:cubicBezTo>
                  <a:lnTo>
                    <a:pt x="261074" y="676256"/>
                  </a:lnTo>
                  <a:cubicBezTo>
                    <a:pt x="256781" y="667670"/>
                    <a:pt x="251976" y="659321"/>
                    <a:pt x="248195" y="650498"/>
                  </a:cubicBezTo>
                  <a:cubicBezTo>
                    <a:pt x="245521" y="644259"/>
                    <a:pt x="246101" y="636394"/>
                    <a:pt x="241756" y="631180"/>
                  </a:cubicBezTo>
                  <a:cubicBezTo>
                    <a:pt x="234885" y="622935"/>
                    <a:pt x="223128" y="619883"/>
                    <a:pt x="215998" y="611861"/>
                  </a:cubicBezTo>
                  <a:cubicBezTo>
                    <a:pt x="205715" y="600292"/>
                    <a:pt x="201185" y="584170"/>
                    <a:pt x="190240" y="573225"/>
                  </a:cubicBezTo>
                  <a:lnTo>
                    <a:pt x="170922" y="553907"/>
                  </a:lnTo>
                  <a:cubicBezTo>
                    <a:pt x="168776" y="547467"/>
                    <a:pt x="168248" y="540236"/>
                    <a:pt x="164483" y="534588"/>
                  </a:cubicBezTo>
                  <a:cubicBezTo>
                    <a:pt x="159431" y="527011"/>
                    <a:pt x="150994" y="522266"/>
                    <a:pt x="145164" y="515270"/>
                  </a:cubicBezTo>
                  <a:cubicBezTo>
                    <a:pt x="140209" y="509325"/>
                    <a:pt x="136578" y="502391"/>
                    <a:pt x="132285" y="495952"/>
                  </a:cubicBezTo>
                  <a:cubicBezTo>
                    <a:pt x="116101" y="447396"/>
                    <a:pt x="137932" y="507244"/>
                    <a:pt x="112967" y="457315"/>
                  </a:cubicBezTo>
                  <a:cubicBezTo>
                    <a:pt x="109931" y="451244"/>
                    <a:pt x="109824" y="443930"/>
                    <a:pt x="106528" y="437997"/>
                  </a:cubicBezTo>
                  <a:cubicBezTo>
                    <a:pt x="99011" y="424466"/>
                    <a:pt x="80770" y="399360"/>
                    <a:pt x="80770" y="399360"/>
                  </a:cubicBezTo>
                  <a:cubicBezTo>
                    <a:pt x="78623" y="382188"/>
                    <a:pt x="77175" y="364915"/>
                    <a:pt x="74330" y="347845"/>
                  </a:cubicBezTo>
                  <a:cubicBezTo>
                    <a:pt x="71634" y="331671"/>
                    <a:pt x="66556" y="318082"/>
                    <a:pt x="61452" y="302769"/>
                  </a:cubicBezTo>
                  <a:cubicBezTo>
                    <a:pt x="59305" y="277011"/>
                    <a:pt x="55012" y="251342"/>
                    <a:pt x="55012" y="225495"/>
                  </a:cubicBezTo>
                  <a:cubicBezTo>
                    <a:pt x="55012" y="173935"/>
                    <a:pt x="57643" y="122368"/>
                    <a:pt x="61452" y="70949"/>
                  </a:cubicBezTo>
                  <a:cubicBezTo>
                    <a:pt x="61953" y="64180"/>
                    <a:pt x="63651" y="56931"/>
                    <a:pt x="67891" y="51630"/>
                  </a:cubicBezTo>
                  <a:cubicBezTo>
                    <a:pt x="72725" y="45587"/>
                    <a:pt x="80770" y="43045"/>
                    <a:pt x="87209" y="38752"/>
                  </a:cubicBezTo>
                  <a:cubicBezTo>
                    <a:pt x="91502" y="32312"/>
                    <a:pt x="104070" y="26070"/>
                    <a:pt x="100088" y="19433"/>
                  </a:cubicBezTo>
                  <a:cubicBezTo>
                    <a:pt x="85114" y="-5525"/>
                    <a:pt x="9873" y="12994"/>
                    <a:pt x="3497" y="12994"/>
                  </a:cubicBezTo>
                  <a:cubicBezTo>
                    <a:pt x="-13808" y="12994"/>
                    <a:pt x="37840" y="8701"/>
                    <a:pt x="55012" y="6554"/>
                  </a:cubicBezTo>
                  <a:cubicBezTo>
                    <a:pt x="61451" y="4408"/>
                    <a:pt x="67611" y="-845"/>
                    <a:pt x="74330" y="115"/>
                  </a:cubicBezTo>
                  <a:cubicBezTo>
                    <a:pt x="112802" y="5611"/>
                    <a:pt x="100093" y="25896"/>
                    <a:pt x="106528" y="58070"/>
                  </a:cubicBezTo>
                  <a:cubicBezTo>
                    <a:pt x="110337" y="77114"/>
                    <a:pt x="114991" y="80425"/>
                    <a:pt x="125846" y="96707"/>
                  </a:cubicBezTo>
                  <a:cubicBezTo>
                    <a:pt x="133803" y="120579"/>
                    <a:pt x="129249" y="109954"/>
                    <a:pt x="138725" y="128904"/>
                  </a:cubicBezTo>
                </a:path>
              </a:pathLst>
            </a:custGeom>
            <a:noFill/>
            <a:ln w="254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Forme libre 2"/>
            <p:cNvSpPr/>
            <p:nvPr/>
          </p:nvSpPr>
          <p:spPr>
            <a:xfrm>
              <a:off x="1891650" y="2711396"/>
              <a:ext cx="940161" cy="734095"/>
            </a:xfrm>
            <a:custGeom>
              <a:avLst/>
              <a:gdLst>
                <a:gd name="connsiteX0" fmla="*/ 940161 w 940161"/>
                <a:gd name="connsiteY0" fmla="*/ 0 h 734095"/>
                <a:gd name="connsiteX1" fmla="*/ 927282 w 940161"/>
                <a:gd name="connsiteY1" fmla="*/ 32197 h 734095"/>
                <a:gd name="connsiteX2" fmla="*/ 920842 w 940161"/>
                <a:gd name="connsiteY2" fmla="*/ 90152 h 734095"/>
                <a:gd name="connsiteX3" fmla="*/ 907963 w 940161"/>
                <a:gd name="connsiteY3" fmla="*/ 225380 h 734095"/>
                <a:gd name="connsiteX4" fmla="*/ 888645 w 940161"/>
                <a:gd name="connsiteY4" fmla="*/ 289774 h 734095"/>
                <a:gd name="connsiteX5" fmla="*/ 882206 w 940161"/>
                <a:gd name="connsiteY5" fmla="*/ 309092 h 734095"/>
                <a:gd name="connsiteX6" fmla="*/ 869327 w 940161"/>
                <a:gd name="connsiteY6" fmla="*/ 354169 h 734095"/>
                <a:gd name="connsiteX7" fmla="*/ 856448 w 940161"/>
                <a:gd name="connsiteY7" fmla="*/ 373487 h 734095"/>
                <a:gd name="connsiteX8" fmla="*/ 830690 w 940161"/>
                <a:gd name="connsiteY8" fmla="*/ 418563 h 734095"/>
                <a:gd name="connsiteX9" fmla="*/ 824251 w 940161"/>
                <a:gd name="connsiteY9" fmla="*/ 437881 h 734095"/>
                <a:gd name="connsiteX10" fmla="*/ 798493 w 940161"/>
                <a:gd name="connsiteY10" fmla="*/ 476518 h 734095"/>
                <a:gd name="connsiteX11" fmla="*/ 792054 w 940161"/>
                <a:gd name="connsiteY11" fmla="*/ 495836 h 734095"/>
                <a:gd name="connsiteX12" fmla="*/ 753417 w 940161"/>
                <a:gd name="connsiteY12" fmla="*/ 553791 h 734095"/>
                <a:gd name="connsiteX13" fmla="*/ 740538 w 940161"/>
                <a:gd name="connsiteY13" fmla="*/ 573109 h 734095"/>
                <a:gd name="connsiteX14" fmla="*/ 701901 w 940161"/>
                <a:gd name="connsiteY14" fmla="*/ 598867 h 734095"/>
                <a:gd name="connsiteX15" fmla="*/ 669704 w 940161"/>
                <a:gd name="connsiteY15" fmla="*/ 624625 h 734095"/>
                <a:gd name="connsiteX16" fmla="*/ 656825 w 940161"/>
                <a:gd name="connsiteY16" fmla="*/ 643943 h 734095"/>
                <a:gd name="connsiteX17" fmla="*/ 637507 w 940161"/>
                <a:gd name="connsiteY17" fmla="*/ 650383 h 734095"/>
                <a:gd name="connsiteX18" fmla="*/ 618189 w 940161"/>
                <a:gd name="connsiteY18" fmla="*/ 663261 h 734095"/>
                <a:gd name="connsiteX19" fmla="*/ 579552 w 940161"/>
                <a:gd name="connsiteY19" fmla="*/ 676140 h 734095"/>
                <a:gd name="connsiteX20" fmla="*/ 540916 w 940161"/>
                <a:gd name="connsiteY20" fmla="*/ 695459 h 734095"/>
                <a:gd name="connsiteX21" fmla="*/ 521597 w 940161"/>
                <a:gd name="connsiteY21" fmla="*/ 708338 h 734095"/>
                <a:gd name="connsiteX22" fmla="*/ 482961 w 940161"/>
                <a:gd name="connsiteY22" fmla="*/ 714777 h 734095"/>
                <a:gd name="connsiteX23" fmla="*/ 444324 w 940161"/>
                <a:gd name="connsiteY23" fmla="*/ 727656 h 734095"/>
                <a:gd name="connsiteX24" fmla="*/ 425006 w 940161"/>
                <a:gd name="connsiteY24" fmla="*/ 734095 h 734095"/>
                <a:gd name="connsiteX25" fmla="*/ 328414 w 940161"/>
                <a:gd name="connsiteY25" fmla="*/ 727656 h 734095"/>
                <a:gd name="connsiteX26" fmla="*/ 238262 w 940161"/>
                <a:gd name="connsiteY26" fmla="*/ 701898 h 734095"/>
                <a:gd name="connsiteX27" fmla="*/ 173868 w 940161"/>
                <a:gd name="connsiteY27" fmla="*/ 682580 h 734095"/>
                <a:gd name="connsiteX28" fmla="*/ 128792 w 940161"/>
                <a:gd name="connsiteY28" fmla="*/ 669701 h 734095"/>
                <a:gd name="connsiteX29" fmla="*/ 109473 w 940161"/>
                <a:gd name="connsiteY29" fmla="*/ 663261 h 734095"/>
                <a:gd name="connsiteX30" fmla="*/ 51518 w 940161"/>
                <a:gd name="connsiteY30" fmla="*/ 631064 h 734095"/>
                <a:gd name="connsiteX31" fmla="*/ 32200 w 940161"/>
                <a:gd name="connsiteY31" fmla="*/ 611746 h 734095"/>
                <a:gd name="connsiteX32" fmla="*/ 19321 w 940161"/>
                <a:gd name="connsiteY32" fmla="*/ 592428 h 734095"/>
                <a:gd name="connsiteX33" fmla="*/ 6442 w 940161"/>
                <a:gd name="connsiteY33" fmla="*/ 611746 h 734095"/>
                <a:gd name="connsiteX34" fmla="*/ 3 w 940161"/>
                <a:gd name="connsiteY34" fmla="*/ 643943 h 734095"/>
                <a:gd name="connsiteX35" fmla="*/ 6442 w 940161"/>
                <a:gd name="connsiteY35" fmla="*/ 598867 h 734095"/>
                <a:gd name="connsiteX36" fmla="*/ 25761 w 940161"/>
                <a:gd name="connsiteY36" fmla="*/ 592428 h 734095"/>
                <a:gd name="connsiteX37" fmla="*/ 122352 w 940161"/>
                <a:gd name="connsiteY37" fmla="*/ 592428 h 734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40161" h="734095">
                  <a:moveTo>
                    <a:pt x="940161" y="0"/>
                  </a:moveTo>
                  <a:cubicBezTo>
                    <a:pt x="935868" y="10732"/>
                    <a:pt x="929704" y="20895"/>
                    <a:pt x="927282" y="32197"/>
                  </a:cubicBezTo>
                  <a:cubicBezTo>
                    <a:pt x="923209" y="51203"/>
                    <a:pt x="922776" y="70811"/>
                    <a:pt x="920842" y="90152"/>
                  </a:cubicBezTo>
                  <a:cubicBezTo>
                    <a:pt x="916336" y="135207"/>
                    <a:pt x="913358" y="180423"/>
                    <a:pt x="907963" y="225380"/>
                  </a:cubicBezTo>
                  <a:cubicBezTo>
                    <a:pt x="906138" y="240591"/>
                    <a:pt x="892196" y="279122"/>
                    <a:pt x="888645" y="289774"/>
                  </a:cubicBezTo>
                  <a:cubicBezTo>
                    <a:pt x="886499" y="296213"/>
                    <a:pt x="883852" y="302507"/>
                    <a:pt x="882206" y="309092"/>
                  </a:cubicBezTo>
                  <a:cubicBezTo>
                    <a:pt x="880144" y="317338"/>
                    <a:pt x="873944" y="344935"/>
                    <a:pt x="869327" y="354169"/>
                  </a:cubicBezTo>
                  <a:cubicBezTo>
                    <a:pt x="865866" y="361091"/>
                    <a:pt x="860288" y="366768"/>
                    <a:pt x="856448" y="373487"/>
                  </a:cubicBezTo>
                  <a:cubicBezTo>
                    <a:pt x="823768" y="430677"/>
                    <a:pt x="862067" y="371498"/>
                    <a:pt x="830690" y="418563"/>
                  </a:cubicBezTo>
                  <a:cubicBezTo>
                    <a:pt x="828544" y="425002"/>
                    <a:pt x="827547" y="431948"/>
                    <a:pt x="824251" y="437881"/>
                  </a:cubicBezTo>
                  <a:cubicBezTo>
                    <a:pt x="816734" y="451412"/>
                    <a:pt x="798493" y="476518"/>
                    <a:pt x="798493" y="476518"/>
                  </a:cubicBezTo>
                  <a:cubicBezTo>
                    <a:pt x="796347" y="482957"/>
                    <a:pt x="795350" y="489903"/>
                    <a:pt x="792054" y="495836"/>
                  </a:cubicBezTo>
                  <a:cubicBezTo>
                    <a:pt x="792050" y="495843"/>
                    <a:pt x="759859" y="544128"/>
                    <a:pt x="753417" y="553791"/>
                  </a:cubicBezTo>
                  <a:cubicBezTo>
                    <a:pt x="749124" y="560230"/>
                    <a:pt x="746977" y="568816"/>
                    <a:pt x="740538" y="573109"/>
                  </a:cubicBezTo>
                  <a:lnTo>
                    <a:pt x="701901" y="598867"/>
                  </a:lnTo>
                  <a:cubicBezTo>
                    <a:pt x="664998" y="654225"/>
                    <a:pt x="714135" y="589081"/>
                    <a:pt x="669704" y="624625"/>
                  </a:cubicBezTo>
                  <a:cubicBezTo>
                    <a:pt x="663661" y="629460"/>
                    <a:pt x="662868" y="639108"/>
                    <a:pt x="656825" y="643943"/>
                  </a:cubicBezTo>
                  <a:cubicBezTo>
                    <a:pt x="651525" y="648183"/>
                    <a:pt x="643578" y="647347"/>
                    <a:pt x="637507" y="650383"/>
                  </a:cubicBezTo>
                  <a:cubicBezTo>
                    <a:pt x="630585" y="653844"/>
                    <a:pt x="625261" y="660118"/>
                    <a:pt x="618189" y="663261"/>
                  </a:cubicBezTo>
                  <a:cubicBezTo>
                    <a:pt x="605783" y="668774"/>
                    <a:pt x="579552" y="676140"/>
                    <a:pt x="579552" y="676140"/>
                  </a:cubicBezTo>
                  <a:cubicBezTo>
                    <a:pt x="524194" y="713046"/>
                    <a:pt x="594232" y="668800"/>
                    <a:pt x="540916" y="695459"/>
                  </a:cubicBezTo>
                  <a:cubicBezTo>
                    <a:pt x="533994" y="698920"/>
                    <a:pt x="528939" y="705891"/>
                    <a:pt x="521597" y="708338"/>
                  </a:cubicBezTo>
                  <a:cubicBezTo>
                    <a:pt x="509211" y="712467"/>
                    <a:pt x="495627" y="711610"/>
                    <a:pt x="482961" y="714777"/>
                  </a:cubicBezTo>
                  <a:cubicBezTo>
                    <a:pt x="469791" y="718070"/>
                    <a:pt x="457203" y="723363"/>
                    <a:pt x="444324" y="727656"/>
                  </a:cubicBezTo>
                  <a:lnTo>
                    <a:pt x="425006" y="734095"/>
                  </a:lnTo>
                  <a:cubicBezTo>
                    <a:pt x="392809" y="731949"/>
                    <a:pt x="360412" y="731830"/>
                    <a:pt x="328414" y="727656"/>
                  </a:cubicBezTo>
                  <a:cubicBezTo>
                    <a:pt x="278039" y="721085"/>
                    <a:pt x="282715" y="713010"/>
                    <a:pt x="238262" y="701898"/>
                  </a:cubicBezTo>
                  <a:cubicBezTo>
                    <a:pt x="199335" y="692167"/>
                    <a:pt x="220898" y="698257"/>
                    <a:pt x="173868" y="682580"/>
                  </a:cubicBezTo>
                  <a:cubicBezTo>
                    <a:pt x="127541" y="667137"/>
                    <a:pt x="185400" y="685875"/>
                    <a:pt x="128792" y="669701"/>
                  </a:cubicBezTo>
                  <a:cubicBezTo>
                    <a:pt x="122265" y="667836"/>
                    <a:pt x="115407" y="666558"/>
                    <a:pt x="109473" y="663261"/>
                  </a:cubicBezTo>
                  <a:cubicBezTo>
                    <a:pt x="43046" y="626357"/>
                    <a:pt x="95232" y="645636"/>
                    <a:pt x="51518" y="631064"/>
                  </a:cubicBezTo>
                  <a:cubicBezTo>
                    <a:pt x="45079" y="624625"/>
                    <a:pt x="38030" y="618742"/>
                    <a:pt x="32200" y="611746"/>
                  </a:cubicBezTo>
                  <a:cubicBezTo>
                    <a:pt x="27245" y="605801"/>
                    <a:pt x="27060" y="592428"/>
                    <a:pt x="19321" y="592428"/>
                  </a:cubicBezTo>
                  <a:cubicBezTo>
                    <a:pt x="11582" y="592428"/>
                    <a:pt x="10735" y="605307"/>
                    <a:pt x="6442" y="611746"/>
                  </a:cubicBezTo>
                  <a:cubicBezTo>
                    <a:pt x="4296" y="622478"/>
                    <a:pt x="3" y="654888"/>
                    <a:pt x="3" y="643943"/>
                  </a:cubicBezTo>
                  <a:cubicBezTo>
                    <a:pt x="3" y="628765"/>
                    <a:pt x="-346" y="612442"/>
                    <a:pt x="6442" y="598867"/>
                  </a:cubicBezTo>
                  <a:cubicBezTo>
                    <a:pt x="9478" y="592796"/>
                    <a:pt x="18984" y="592805"/>
                    <a:pt x="25761" y="592428"/>
                  </a:cubicBezTo>
                  <a:cubicBezTo>
                    <a:pt x="57908" y="590642"/>
                    <a:pt x="90155" y="592428"/>
                    <a:pt x="122352" y="592428"/>
                  </a:cubicBezTo>
                </a:path>
              </a:pathLst>
            </a:custGeom>
            <a:noFill/>
            <a:ln w="254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Forme libre 4"/>
            <p:cNvSpPr/>
            <p:nvPr/>
          </p:nvSpPr>
          <p:spPr>
            <a:xfrm>
              <a:off x="2026881" y="4978077"/>
              <a:ext cx="1062738" cy="425003"/>
            </a:xfrm>
            <a:custGeom>
              <a:avLst/>
              <a:gdLst>
                <a:gd name="connsiteX0" fmla="*/ 0 w 1062738"/>
                <a:gd name="connsiteY0" fmla="*/ 180304 h 425003"/>
                <a:gd name="connsiteX1" fmla="*/ 167425 w 1062738"/>
                <a:gd name="connsiteY1" fmla="*/ 83713 h 425003"/>
                <a:gd name="connsiteX2" fmla="*/ 186744 w 1062738"/>
                <a:gd name="connsiteY2" fmla="*/ 77273 h 425003"/>
                <a:gd name="connsiteX3" fmla="*/ 206062 w 1062738"/>
                <a:gd name="connsiteY3" fmla="*/ 57955 h 425003"/>
                <a:gd name="connsiteX4" fmla="*/ 231820 w 1062738"/>
                <a:gd name="connsiteY4" fmla="*/ 45076 h 425003"/>
                <a:gd name="connsiteX5" fmla="*/ 270456 w 1062738"/>
                <a:gd name="connsiteY5" fmla="*/ 25758 h 425003"/>
                <a:gd name="connsiteX6" fmla="*/ 289775 w 1062738"/>
                <a:gd name="connsiteY6" fmla="*/ 12879 h 425003"/>
                <a:gd name="connsiteX7" fmla="*/ 341290 w 1062738"/>
                <a:gd name="connsiteY7" fmla="*/ 0 h 425003"/>
                <a:gd name="connsiteX8" fmla="*/ 566670 w 1062738"/>
                <a:gd name="connsiteY8" fmla="*/ 6440 h 425003"/>
                <a:gd name="connsiteX9" fmla="*/ 624625 w 1062738"/>
                <a:gd name="connsiteY9" fmla="*/ 32197 h 425003"/>
                <a:gd name="connsiteX10" fmla="*/ 663262 w 1062738"/>
                <a:gd name="connsiteY10" fmla="*/ 45076 h 425003"/>
                <a:gd name="connsiteX11" fmla="*/ 721217 w 1062738"/>
                <a:gd name="connsiteY11" fmla="*/ 77273 h 425003"/>
                <a:gd name="connsiteX12" fmla="*/ 740535 w 1062738"/>
                <a:gd name="connsiteY12" fmla="*/ 90152 h 425003"/>
                <a:gd name="connsiteX13" fmla="*/ 759854 w 1062738"/>
                <a:gd name="connsiteY13" fmla="*/ 96592 h 425003"/>
                <a:gd name="connsiteX14" fmla="*/ 779172 w 1062738"/>
                <a:gd name="connsiteY14" fmla="*/ 115910 h 425003"/>
                <a:gd name="connsiteX15" fmla="*/ 817808 w 1062738"/>
                <a:gd name="connsiteY15" fmla="*/ 141668 h 425003"/>
                <a:gd name="connsiteX16" fmla="*/ 837127 w 1062738"/>
                <a:gd name="connsiteY16" fmla="*/ 154547 h 425003"/>
                <a:gd name="connsiteX17" fmla="*/ 875763 w 1062738"/>
                <a:gd name="connsiteY17" fmla="*/ 180304 h 425003"/>
                <a:gd name="connsiteX18" fmla="*/ 914400 w 1062738"/>
                <a:gd name="connsiteY18" fmla="*/ 238259 h 425003"/>
                <a:gd name="connsiteX19" fmla="*/ 927279 w 1062738"/>
                <a:gd name="connsiteY19" fmla="*/ 257578 h 425003"/>
                <a:gd name="connsiteX20" fmla="*/ 933718 w 1062738"/>
                <a:gd name="connsiteY20" fmla="*/ 276896 h 425003"/>
                <a:gd name="connsiteX21" fmla="*/ 940158 w 1062738"/>
                <a:gd name="connsiteY21" fmla="*/ 302654 h 425003"/>
                <a:gd name="connsiteX22" fmla="*/ 959476 w 1062738"/>
                <a:gd name="connsiteY22" fmla="*/ 321972 h 425003"/>
                <a:gd name="connsiteX23" fmla="*/ 965916 w 1062738"/>
                <a:gd name="connsiteY23" fmla="*/ 341290 h 425003"/>
                <a:gd name="connsiteX24" fmla="*/ 991673 w 1062738"/>
                <a:gd name="connsiteY24" fmla="*/ 379927 h 425003"/>
                <a:gd name="connsiteX25" fmla="*/ 998113 w 1062738"/>
                <a:gd name="connsiteY25" fmla="*/ 399245 h 425003"/>
                <a:gd name="connsiteX26" fmla="*/ 978794 w 1062738"/>
                <a:gd name="connsiteY26" fmla="*/ 405685 h 425003"/>
                <a:gd name="connsiteX27" fmla="*/ 933718 w 1062738"/>
                <a:gd name="connsiteY27" fmla="*/ 386366 h 425003"/>
                <a:gd name="connsiteX28" fmla="*/ 953037 w 1062738"/>
                <a:gd name="connsiteY28" fmla="*/ 392806 h 425003"/>
                <a:gd name="connsiteX29" fmla="*/ 972355 w 1062738"/>
                <a:gd name="connsiteY29" fmla="*/ 405685 h 425003"/>
                <a:gd name="connsiteX30" fmla="*/ 1017431 w 1062738"/>
                <a:gd name="connsiteY30" fmla="*/ 425003 h 425003"/>
                <a:gd name="connsiteX31" fmla="*/ 1036749 w 1062738"/>
                <a:gd name="connsiteY31" fmla="*/ 386366 h 425003"/>
                <a:gd name="connsiteX32" fmla="*/ 1043189 w 1062738"/>
                <a:gd name="connsiteY32" fmla="*/ 367048 h 425003"/>
                <a:gd name="connsiteX33" fmla="*/ 1062507 w 1062738"/>
                <a:gd name="connsiteY33" fmla="*/ 321972 h 425003"/>
                <a:gd name="connsiteX34" fmla="*/ 1062507 w 1062738"/>
                <a:gd name="connsiteY34" fmla="*/ 315533 h 425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062738" h="425003">
                  <a:moveTo>
                    <a:pt x="0" y="180304"/>
                  </a:moveTo>
                  <a:cubicBezTo>
                    <a:pt x="55808" y="148107"/>
                    <a:pt x="111012" y="114838"/>
                    <a:pt x="167425" y="83713"/>
                  </a:cubicBezTo>
                  <a:cubicBezTo>
                    <a:pt x="173368" y="80434"/>
                    <a:pt x="181096" y="81038"/>
                    <a:pt x="186744" y="77273"/>
                  </a:cubicBezTo>
                  <a:cubicBezTo>
                    <a:pt x="194321" y="72222"/>
                    <a:pt x="198652" y="63248"/>
                    <a:pt x="206062" y="57955"/>
                  </a:cubicBezTo>
                  <a:cubicBezTo>
                    <a:pt x="213873" y="52375"/>
                    <a:pt x="223485" y="49839"/>
                    <a:pt x="231820" y="45076"/>
                  </a:cubicBezTo>
                  <a:cubicBezTo>
                    <a:pt x="266772" y="25103"/>
                    <a:pt x="235037" y="37564"/>
                    <a:pt x="270456" y="25758"/>
                  </a:cubicBezTo>
                  <a:cubicBezTo>
                    <a:pt x="276896" y="21465"/>
                    <a:pt x="282853" y="16340"/>
                    <a:pt x="289775" y="12879"/>
                  </a:cubicBezTo>
                  <a:cubicBezTo>
                    <a:pt x="302973" y="6280"/>
                    <a:pt x="329048" y="2449"/>
                    <a:pt x="341290" y="0"/>
                  </a:cubicBezTo>
                  <a:cubicBezTo>
                    <a:pt x="416417" y="2147"/>
                    <a:pt x="491713" y="955"/>
                    <a:pt x="566670" y="6440"/>
                  </a:cubicBezTo>
                  <a:cubicBezTo>
                    <a:pt x="612570" y="9799"/>
                    <a:pt x="594056" y="18611"/>
                    <a:pt x="624625" y="32197"/>
                  </a:cubicBezTo>
                  <a:cubicBezTo>
                    <a:pt x="637031" y="37710"/>
                    <a:pt x="663262" y="45076"/>
                    <a:pt x="663262" y="45076"/>
                  </a:cubicBezTo>
                  <a:cubicBezTo>
                    <a:pt x="707547" y="74599"/>
                    <a:pt x="687215" y="65939"/>
                    <a:pt x="721217" y="77273"/>
                  </a:cubicBezTo>
                  <a:cubicBezTo>
                    <a:pt x="727656" y="81566"/>
                    <a:pt x="733613" y="86691"/>
                    <a:pt x="740535" y="90152"/>
                  </a:cubicBezTo>
                  <a:cubicBezTo>
                    <a:pt x="746606" y="93188"/>
                    <a:pt x="754206" y="92827"/>
                    <a:pt x="759854" y="96592"/>
                  </a:cubicBezTo>
                  <a:cubicBezTo>
                    <a:pt x="767431" y="101643"/>
                    <a:pt x="771984" y="110319"/>
                    <a:pt x="779172" y="115910"/>
                  </a:cubicBezTo>
                  <a:cubicBezTo>
                    <a:pt x="791390" y="125413"/>
                    <a:pt x="804929" y="133082"/>
                    <a:pt x="817808" y="141668"/>
                  </a:cubicBezTo>
                  <a:cubicBezTo>
                    <a:pt x="824248" y="145961"/>
                    <a:pt x="831654" y="149074"/>
                    <a:pt x="837127" y="154547"/>
                  </a:cubicBezTo>
                  <a:cubicBezTo>
                    <a:pt x="861245" y="178665"/>
                    <a:pt x="847806" y="170985"/>
                    <a:pt x="875763" y="180304"/>
                  </a:cubicBezTo>
                  <a:lnTo>
                    <a:pt x="914400" y="238259"/>
                  </a:lnTo>
                  <a:lnTo>
                    <a:pt x="927279" y="257578"/>
                  </a:lnTo>
                  <a:cubicBezTo>
                    <a:pt x="929425" y="264017"/>
                    <a:pt x="931853" y="270370"/>
                    <a:pt x="933718" y="276896"/>
                  </a:cubicBezTo>
                  <a:cubicBezTo>
                    <a:pt x="936149" y="285406"/>
                    <a:pt x="935767" y="294970"/>
                    <a:pt x="940158" y="302654"/>
                  </a:cubicBezTo>
                  <a:cubicBezTo>
                    <a:pt x="944676" y="310561"/>
                    <a:pt x="953037" y="315533"/>
                    <a:pt x="959476" y="321972"/>
                  </a:cubicBezTo>
                  <a:cubicBezTo>
                    <a:pt x="961623" y="328411"/>
                    <a:pt x="962620" y="335356"/>
                    <a:pt x="965916" y="341290"/>
                  </a:cubicBezTo>
                  <a:cubicBezTo>
                    <a:pt x="973433" y="354821"/>
                    <a:pt x="986778" y="365243"/>
                    <a:pt x="991673" y="379927"/>
                  </a:cubicBezTo>
                  <a:lnTo>
                    <a:pt x="998113" y="399245"/>
                  </a:lnTo>
                  <a:cubicBezTo>
                    <a:pt x="991673" y="401392"/>
                    <a:pt x="985582" y="405685"/>
                    <a:pt x="978794" y="405685"/>
                  </a:cubicBezTo>
                  <a:cubicBezTo>
                    <a:pt x="971098" y="405685"/>
                    <a:pt x="936231" y="388879"/>
                    <a:pt x="933718" y="386366"/>
                  </a:cubicBezTo>
                  <a:cubicBezTo>
                    <a:pt x="928918" y="381566"/>
                    <a:pt x="946966" y="389770"/>
                    <a:pt x="953037" y="392806"/>
                  </a:cubicBezTo>
                  <a:cubicBezTo>
                    <a:pt x="959959" y="396267"/>
                    <a:pt x="965636" y="401845"/>
                    <a:pt x="972355" y="405685"/>
                  </a:cubicBezTo>
                  <a:cubicBezTo>
                    <a:pt x="994635" y="418417"/>
                    <a:pt x="995758" y="417779"/>
                    <a:pt x="1017431" y="425003"/>
                  </a:cubicBezTo>
                  <a:cubicBezTo>
                    <a:pt x="1033613" y="376454"/>
                    <a:pt x="1011786" y="436290"/>
                    <a:pt x="1036749" y="386366"/>
                  </a:cubicBezTo>
                  <a:cubicBezTo>
                    <a:pt x="1039785" y="380295"/>
                    <a:pt x="1040515" y="373287"/>
                    <a:pt x="1043189" y="367048"/>
                  </a:cubicBezTo>
                  <a:cubicBezTo>
                    <a:pt x="1054247" y="341248"/>
                    <a:pt x="1056467" y="346134"/>
                    <a:pt x="1062507" y="321972"/>
                  </a:cubicBezTo>
                  <a:cubicBezTo>
                    <a:pt x="1063028" y="319890"/>
                    <a:pt x="1062507" y="317679"/>
                    <a:pt x="1062507" y="315533"/>
                  </a:cubicBezTo>
                </a:path>
              </a:pathLst>
            </a:custGeom>
            <a:noFill/>
            <a:ln w="254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Forme libre 5"/>
            <p:cNvSpPr/>
            <p:nvPr/>
          </p:nvSpPr>
          <p:spPr>
            <a:xfrm>
              <a:off x="3784847" y="4031480"/>
              <a:ext cx="540913" cy="1049647"/>
            </a:xfrm>
            <a:custGeom>
              <a:avLst/>
              <a:gdLst>
                <a:gd name="connsiteX0" fmla="*/ 540913 w 540913"/>
                <a:gd name="connsiteY0" fmla="*/ 0 h 1049647"/>
                <a:gd name="connsiteX1" fmla="*/ 431442 w 540913"/>
                <a:gd name="connsiteY1" fmla="*/ 19318 h 1049647"/>
                <a:gd name="connsiteX2" fmla="*/ 373488 w 540913"/>
                <a:gd name="connsiteY2" fmla="*/ 38637 h 1049647"/>
                <a:gd name="connsiteX3" fmla="*/ 334851 w 540913"/>
                <a:gd name="connsiteY3" fmla="*/ 51516 h 1049647"/>
                <a:gd name="connsiteX4" fmla="*/ 296214 w 540913"/>
                <a:gd name="connsiteY4" fmla="*/ 70834 h 1049647"/>
                <a:gd name="connsiteX5" fmla="*/ 257578 w 540913"/>
                <a:gd name="connsiteY5" fmla="*/ 103031 h 1049647"/>
                <a:gd name="connsiteX6" fmla="*/ 238259 w 540913"/>
                <a:gd name="connsiteY6" fmla="*/ 109470 h 1049647"/>
                <a:gd name="connsiteX7" fmla="*/ 206062 w 540913"/>
                <a:gd name="connsiteY7" fmla="*/ 141668 h 1049647"/>
                <a:gd name="connsiteX8" fmla="*/ 186744 w 540913"/>
                <a:gd name="connsiteY8" fmla="*/ 154547 h 1049647"/>
                <a:gd name="connsiteX9" fmla="*/ 160986 w 540913"/>
                <a:gd name="connsiteY9" fmla="*/ 193183 h 1049647"/>
                <a:gd name="connsiteX10" fmla="*/ 148107 w 540913"/>
                <a:gd name="connsiteY10" fmla="*/ 212501 h 1049647"/>
                <a:gd name="connsiteX11" fmla="*/ 128789 w 540913"/>
                <a:gd name="connsiteY11" fmla="*/ 225380 h 1049647"/>
                <a:gd name="connsiteX12" fmla="*/ 103031 w 540913"/>
                <a:gd name="connsiteY12" fmla="*/ 264017 h 1049647"/>
                <a:gd name="connsiteX13" fmla="*/ 77273 w 540913"/>
                <a:gd name="connsiteY13" fmla="*/ 309093 h 1049647"/>
                <a:gd name="connsiteX14" fmla="*/ 57955 w 540913"/>
                <a:gd name="connsiteY14" fmla="*/ 367048 h 1049647"/>
                <a:gd name="connsiteX15" fmla="*/ 51516 w 540913"/>
                <a:gd name="connsiteY15" fmla="*/ 386366 h 1049647"/>
                <a:gd name="connsiteX16" fmla="*/ 19319 w 540913"/>
                <a:gd name="connsiteY16" fmla="*/ 431442 h 1049647"/>
                <a:gd name="connsiteX17" fmla="*/ 12879 w 540913"/>
                <a:gd name="connsiteY17" fmla="*/ 450761 h 1049647"/>
                <a:gd name="connsiteX18" fmla="*/ 6440 w 540913"/>
                <a:gd name="connsiteY18" fmla="*/ 528034 h 1049647"/>
                <a:gd name="connsiteX19" fmla="*/ 0 w 540913"/>
                <a:gd name="connsiteY19" fmla="*/ 547352 h 1049647"/>
                <a:gd name="connsiteX20" fmla="*/ 12879 w 540913"/>
                <a:gd name="connsiteY20" fmla="*/ 669701 h 1049647"/>
                <a:gd name="connsiteX21" fmla="*/ 25758 w 540913"/>
                <a:gd name="connsiteY21" fmla="*/ 689020 h 1049647"/>
                <a:gd name="connsiteX22" fmla="*/ 38637 w 540913"/>
                <a:gd name="connsiteY22" fmla="*/ 727656 h 1049647"/>
                <a:gd name="connsiteX23" fmla="*/ 51516 w 540913"/>
                <a:gd name="connsiteY23" fmla="*/ 772732 h 1049647"/>
                <a:gd name="connsiteX24" fmla="*/ 77273 w 540913"/>
                <a:gd name="connsiteY24" fmla="*/ 811369 h 1049647"/>
                <a:gd name="connsiteX25" fmla="*/ 90152 w 540913"/>
                <a:gd name="connsiteY25" fmla="*/ 830687 h 1049647"/>
                <a:gd name="connsiteX26" fmla="*/ 96592 w 540913"/>
                <a:gd name="connsiteY26" fmla="*/ 850006 h 1049647"/>
                <a:gd name="connsiteX27" fmla="*/ 115910 w 540913"/>
                <a:gd name="connsiteY27" fmla="*/ 862885 h 1049647"/>
                <a:gd name="connsiteX28" fmla="*/ 135228 w 540913"/>
                <a:gd name="connsiteY28" fmla="*/ 888642 h 1049647"/>
                <a:gd name="connsiteX29" fmla="*/ 141668 w 540913"/>
                <a:gd name="connsiteY29" fmla="*/ 914400 h 1049647"/>
                <a:gd name="connsiteX30" fmla="*/ 199623 w 540913"/>
                <a:gd name="connsiteY30" fmla="*/ 953037 h 1049647"/>
                <a:gd name="connsiteX31" fmla="*/ 257578 w 540913"/>
                <a:gd name="connsiteY31" fmla="*/ 1004552 h 1049647"/>
                <a:gd name="connsiteX32" fmla="*/ 283335 w 540913"/>
                <a:gd name="connsiteY32" fmla="*/ 907961 h 1049647"/>
                <a:gd name="connsiteX33" fmla="*/ 296214 w 540913"/>
                <a:gd name="connsiteY33" fmla="*/ 946597 h 1049647"/>
                <a:gd name="connsiteX34" fmla="*/ 289775 w 540913"/>
                <a:gd name="connsiteY34" fmla="*/ 1030310 h 1049647"/>
                <a:gd name="connsiteX35" fmla="*/ 270457 w 540913"/>
                <a:gd name="connsiteY35" fmla="*/ 1036749 h 1049647"/>
                <a:gd name="connsiteX36" fmla="*/ 225381 w 540913"/>
                <a:gd name="connsiteY36" fmla="*/ 1043189 h 1049647"/>
                <a:gd name="connsiteX37" fmla="*/ 173865 w 540913"/>
                <a:gd name="connsiteY37" fmla="*/ 1049628 h 1049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40913" h="1049647">
                  <a:moveTo>
                    <a:pt x="540913" y="0"/>
                  </a:moveTo>
                  <a:cubicBezTo>
                    <a:pt x="504423" y="6439"/>
                    <a:pt x="467650" y="11447"/>
                    <a:pt x="431442" y="19318"/>
                  </a:cubicBezTo>
                  <a:cubicBezTo>
                    <a:pt x="431426" y="19321"/>
                    <a:pt x="383155" y="35415"/>
                    <a:pt x="373488" y="38637"/>
                  </a:cubicBezTo>
                  <a:cubicBezTo>
                    <a:pt x="373483" y="38639"/>
                    <a:pt x="334856" y="51512"/>
                    <a:pt x="334851" y="51516"/>
                  </a:cubicBezTo>
                  <a:cubicBezTo>
                    <a:pt x="279481" y="88427"/>
                    <a:pt x="349543" y="44169"/>
                    <a:pt x="296214" y="70834"/>
                  </a:cubicBezTo>
                  <a:cubicBezTo>
                    <a:pt x="254072" y="91906"/>
                    <a:pt x="300309" y="74545"/>
                    <a:pt x="257578" y="103031"/>
                  </a:cubicBezTo>
                  <a:cubicBezTo>
                    <a:pt x="251930" y="106796"/>
                    <a:pt x="244699" y="107324"/>
                    <a:pt x="238259" y="109470"/>
                  </a:cubicBezTo>
                  <a:cubicBezTo>
                    <a:pt x="186745" y="143813"/>
                    <a:pt x="248991" y="98738"/>
                    <a:pt x="206062" y="141668"/>
                  </a:cubicBezTo>
                  <a:cubicBezTo>
                    <a:pt x="200590" y="147141"/>
                    <a:pt x="193183" y="150254"/>
                    <a:pt x="186744" y="154547"/>
                  </a:cubicBezTo>
                  <a:lnTo>
                    <a:pt x="160986" y="193183"/>
                  </a:lnTo>
                  <a:cubicBezTo>
                    <a:pt x="156693" y="199622"/>
                    <a:pt x="154546" y="208208"/>
                    <a:pt x="148107" y="212501"/>
                  </a:cubicBezTo>
                  <a:lnTo>
                    <a:pt x="128789" y="225380"/>
                  </a:lnTo>
                  <a:cubicBezTo>
                    <a:pt x="120203" y="238259"/>
                    <a:pt x="109953" y="250172"/>
                    <a:pt x="103031" y="264017"/>
                  </a:cubicBezTo>
                  <a:cubicBezTo>
                    <a:pt x="86691" y="296697"/>
                    <a:pt x="95477" y="281788"/>
                    <a:pt x="77273" y="309093"/>
                  </a:cubicBezTo>
                  <a:lnTo>
                    <a:pt x="57955" y="367048"/>
                  </a:lnTo>
                  <a:cubicBezTo>
                    <a:pt x="55809" y="373487"/>
                    <a:pt x="55589" y="380936"/>
                    <a:pt x="51516" y="386366"/>
                  </a:cubicBezTo>
                  <a:cubicBezTo>
                    <a:pt x="47137" y="392205"/>
                    <a:pt x="24029" y="422021"/>
                    <a:pt x="19319" y="431442"/>
                  </a:cubicBezTo>
                  <a:cubicBezTo>
                    <a:pt x="16283" y="437513"/>
                    <a:pt x="15026" y="444321"/>
                    <a:pt x="12879" y="450761"/>
                  </a:cubicBezTo>
                  <a:cubicBezTo>
                    <a:pt x="10733" y="476519"/>
                    <a:pt x="9856" y="502414"/>
                    <a:pt x="6440" y="528034"/>
                  </a:cubicBezTo>
                  <a:cubicBezTo>
                    <a:pt x="5543" y="534762"/>
                    <a:pt x="0" y="540564"/>
                    <a:pt x="0" y="547352"/>
                  </a:cubicBezTo>
                  <a:cubicBezTo>
                    <a:pt x="0" y="550372"/>
                    <a:pt x="9344" y="656738"/>
                    <a:pt x="12879" y="669701"/>
                  </a:cubicBezTo>
                  <a:cubicBezTo>
                    <a:pt x="14915" y="677168"/>
                    <a:pt x="22615" y="681948"/>
                    <a:pt x="25758" y="689020"/>
                  </a:cubicBezTo>
                  <a:cubicBezTo>
                    <a:pt x="31272" y="701425"/>
                    <a:pt x="34736" y="714653"/>
                    <a:pt x="38637" y="727656"/>
                  </a:cubicBezTo>
                  <a:cubicBezTo>
                    <a:pt x="40814" y="734913"/>
                    <a:pt x="46808" y="764258"/>
                    <a:pt x="51516" y="772732"/>
                  </a:cubicBezTo>
                  <a:cubicBezTo>
                    <a:pt x="59033" y="786263"/>
                    <a:pt x="68687" y="798490"/>
                    <a:pt x="77273" y="811369"/>
                  </a:cubicBezTo>
                  <a:cubicBezTo>
                    <a:pt x="81566" y="817808"/>
                    <a:pt x="87705" y="823345"/>
                    <a:pt x="90152" y="830687"/>
                  </a:cubicBezTo>
                  <a:cubicBezTo>
                    <a:pt x="92299" y="837127"/>
                    <a:pt x="92352" y="844705"/>
                    <a:pt x="96592" y="850006"/>
                  </a:cubicBezTo>
                  <a:cubicBezTo>
                    <a:pt x="101427" y="856049"/>
                    <a:pt x="110438" y="857413"/>
                    <a:pt x="115910" y="862885"/>
                  </a:cubicBezTo>
                  <a:cubicBezTo>
                    <a:pt x="123499" y="870474"/>
                    <a:pt x="128789" y="880056"/>
                    <a:pt x="135228" y="888642"/>
                  </a:cubicBezTo>
                  <a:cubicBezTo>
                    <a:pt x="137375" y="897228"/>
                    <a:pt x="135840" y="907739"/>
                    <a:pt x="141668" y="914400"/>
                  </a:cubicBezTo>
                  <a:cubicBezTo>
                    <a:pt x="186752" y="965925"/>
                    <a:pt x="167421" y="920835"/>
                    <a:pt x="199623" y="953037"/>
                  </a:cubicBezTo>
                  <a:cubicBezTo>
                    <a:pt x="243732" y="997146"/>
                    <a:pt x="223105" y="981570"/>
                    <a:pt x="257578" y="1004552"/>
                  </a:cubicBezTo>
                  <a:cubicBezTo>
                    <a:pt x="313053" y="986061"/>
                    <a:pt x="242787" y="1016091"/>
                    <a:pt x="283335" y="907961"/>
                  </a:cubicBezTo>
                  <a:cubicBezTo>
                    <a:pt x="288102" y="895250"/>
                    <a:pt x="296214" y="946597"/>
                    <a:pt x="296214" y="946597"/>
                  </a:cubicBezTo>
                  <a:cubicBezTo>
                    <a:pt x="294068" y="974501"/>
                    <a:pt x="297463" y="1003400"/>
                    <a:pt x="289775" y="1030310"/>
                  </a:cubicBezTo>
                  <a:cubicBezTo>
                    <a:pt x="287910" y="1036836"/>
                    <a:pt x="277113" y="1035418"/>
                    <a:pt x="270457" y="1036749"/>
                  </a:cubicBezTo>
                  <a:cubicBezTo>
                    <a:pt x="255574" y="1039726"/>
                    <a:pt x="240382" y="1040881"/>
                    <a:pt x="225381" y="1043189"/>
                  </a:cubicBezTo>
                  <a:cubicBezTo>
                    <a:pt x="178941" y="1050334"/>
                    <a:pt x="200974" y="1049628"/>
                    <a:pt x="173865" y="1049628"/>
                  </a:cubicBezTo>
                </a:path>
              </a:pathLst>
            </a:custGeom>
            <a:noFill/>
            <a:ln w="254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" name="Connecteur droit 7"/>
            <p:cNvCxnSpPr/>
            <p:nvPr/>
          </p:nvCxnSpPr>
          <p:spPr>
            <a:xfrm>
              <a:off x="3006775" y="2424766"/>
              <a:ext cx="82844" cy="13681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flipV="1">
              <a:off x="3089619" y="3648902"/>
              <a:ext cx="1645348" cy="1440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2842458" y="2418627"/>
              <a:ext cx="72197" cy="13187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H="1">
              <a:off x="1062559" y="3864926"/>
              <a:ext cx="1715930" cy="1665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116516" y="4265529"/>
              <a:ext cx="1719391" cy="15877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>
              <a:off x="2950732" y="4306111"/>
              <a:ext cx="56043" cy="12668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>
              <a:off x="3089619" y="4403821"/>
              <a:ext cx="65880" cy="11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flipV="1">
              <a:off x="3294807" y="4031480"/>
              <a:ext cx="2016224" cy="1934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avec flèche 68"/>
            <p:cNvCxnSpPr/>
            <p:nvPr/>
          </p:nvCxnSpPr>
          <p:spPr>
            <a:xfrm>
              <a:off x="3352225" y="3576894"/>
              <a:ext cx="75236" cy="865578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/>
            <p:cNvCxnSpPr/>
            <p:nvPr/>
          </p:nvCxnSpPr>
          <p:spPr>
            <a:xfrm>
              <a:off x="2625181" y="3648902"/>
              <a:ext cx="59569" cy="810689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/>
            <p:cNvCxnSpPr/>
            <p:nvPr/>
          </p:nvCxnSpPr>
          <p:spPr>
            <a:xfrm flipV="1">
              <a:off x="2706477" y="3528109"/>
              <a:ext cx="494591" cy="38385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 flipV="1">
              <a:off x="2805422" y="4529863"/>
              <a:ext cx="494591" cy="38385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ZoneTexte 76"/>
            <p:cNvSpPr txBox="1"/>
            <p:nvPr/>
          </p:nvSpPr>
          <p:spPr>
            <a:xfrm rot="21251865">
              <a:off x="412851" y="4075451"/>
              <a:ext cx="17115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Boulevard de Strasbourg</a:t>
              </a:r>
            </a:p>
          </p:txBody>
        </p:sp>
        <p:sp>
          <p:nvSpPr>
            <p:cNvPr id="49" name="ZoneTexte 48"/>
            <p:cNvSpPr txBox="1"/>
            <p:nvPr/>
          </p:nvSpPr>
          <p:spPr>
            <a:xfrm rot="2338091">
              <a:off x="535152" y="2593488"/>
              <a:ext cx="14041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bg1">
                      <a:lumMod val="50000"/>
                    </a:schemeClr>
                  </a:solidFill>
                </a:rPr>
                <a:t>Rue des Aiguerelles</a:t>
              </a:r>
              <a:endParaRPr lang="fr-FR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8" name="ZoneTexte 77"/>
            <p:cNvSpPr txBox="1"/>
            <p:nvPr/>
          </p:nvSpPr>
          <p:spPr>
            <a:xfrm>
              <a:off x="4877024" y="4984464"/>
              <a:ext cx="5421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bg1">
                      <a:lumMod val="50000"/>
                    </a:schemeClr>
                  </a:solidFill>
                </a:rPr>
                <a:t>église</a:t>
              </a:r>
              <a:endParaRPr lang="fr-FR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1" name="ZoneTexte 50"/>
            <p:cNvSpPr txBox="1"/>
            <p:nvPr/>
          </p:nvSpPr>
          <p:spPr>
            <a:xfrm rot="5081689">
              <a:off x="2342824" y="2502523"/>
              <a:ext cx="11517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bg1">
                      <a:lumMod val="50000"/>
                    </a:schemeClr>
                  </a:solidFill>
                </a:rPr>
                <a:t>Rue Henri René</a:t>
              </a:r>
              <a:endParaRPr lang="fr-FR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495106" y="5772164"/>
              <a:ext cx="4911251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Illustration extraite de la seconde proposition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23844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14898"/>
            <a:ext cx="855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Quelle ambition pour la place Carnot ?</a:t>
            </a:r>
            <a:endParaRPr lang="fr-FR" sz="28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565" r="11031" b="18048"/>
          <a:stretch/>
        </p:blipFill>
        <p:spPr>
          <a:xfrm>
            <a:off x="-32719" y="950767"/>
            <a:ext cx="9176719" cy="590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6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Résultat de recherche d'images pour &quot;aménagement ruelle vert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722612" y="3718493"/>
            <a:ext cx="720080" cy="7200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/>
              <a:t>1</a:t>
            </a:r>
            <a:endParaRPr lang="fr-FR" sz="3600" dirty="0"/>
          </a:p>
        </p:txBody>
      </p:sp>
      <p:sp>
        <p:nvSpPr>
          <p:cNvPr id="10" name="Ellipse 9"/>
          <p:cNvSpPr/>
          <p:nvPr/>
        </p:nvSpPr>
        <p:spPr>
          <a:xfrm>
            <a:off x="4232008" y="3718493"/>
            <a:ext cx="720080" cy="7200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/>
              <a:t>2</a:t>
            </a:r>
          </a:p>
        </p:txBody>
      </p:sp>
      <p:sp>
        <p:nvSpPr>
          <p:cNvPr id="11" name="Ellipse 10"/>
          <p:cNvSpPr/>
          <p:nvPr/>
        </p:nvSpPr>
        <p:spPr>
          <a:xfrm>
            <a:off x="7818751" y="3720115"/>
            <a:ext cx="720080" cy="7200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Flèche droite 11"/>
          <p:cNvSpPr/>
          <p:nvPr/>
        </p:nvSpPr>
        <p:spPr>
          <a:xfrm>
            <a:off x="5199011" y="3648107"/>
            <a:ext cx="2448272" cy="86409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droite 12"/>
          <p:cNvSpPr/>
          <p:nvPr/>
        </p:nvSpPr>
        <p:spPr>
          <a:xfrm>
            <a:off x="1612066" y="3646485"/>
            <a:ext cx="2448272" cy="86409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607495" y="4415704"/>
            <a:ext cx="108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 octobre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3208309" y="4872639"/>
            <a:ext cx="2577291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Rendre compte des contributions</a:t>
            </a:r>
          </a:p>
          <a:p>
            <a:endParaRPr lang="fr-FR" sz="800" dirty="0" smtClean="0"/>
          </a:p>
          <a:p>
            <a:r>
              <a:rPr lang="fr-FR" sz="1600" dirty="0" smtClean="0"/>
              <a:t>Consolider les options d’aménagement </a:t>
            </a:r>
            <a:endParaRPr lang="fr-FR" sz="1600" dirty="0"/>
          </a:p>
        </p:txBody>
      </p:sp>
      <p:cxnSp>
        <p:nvCxnSpPr>
          <p:cNvPr id="29" name="Connecteur en arc 28"/>
          <p:cNvCxnSpPr>
            <a:stCxn id="26" idx="1"/>
            <a:endCxn id="3" idx="0"/>
          </p:cNvCxnSpPr>
          <p:nvPr/>
        </p:nvCxnSpPr>
        <p:spPr>
          <a:xfrm rot="10800000" flipV="1">
            <a:off x="1082653" y="3173079"/>
            <a:ext cx="581927" cy="545414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2" name="Connecteur en arc 2051"/>
          <p:cNvCxnSpPr>
            <a:stCxn id="26" idx="3"/>
            <a:endCxn id="10" idx="0"/>
          </p:cNvCxnSpPr>
          <p:nvPr/>
        </p:nvCxnSpPr>
        <p:spPr>
          <a:xfrm>
            <a:off x="3994512" y="3173079"/>
            <a:ext cx="597536" cy="545414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6" name="Rectangle 2055"/>
          <p:cNvSpPr/>
          <p:nvPr/>
        </p:nvSpPr>
        <p:spPr>
          <a:xfrm>
            <a:off x="6026033" y="908720"/>
            <a:ext cx="2865323" cy="181588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Présenter un plan d’actions de quartier avec :</a:t>
            </a:r>
          </a:p>
          <a:p>
            <a:pPr marL="285750" indent="-285750">
              <a:buFontTx/>
              <a:buChar char="-"/>
            </a:pPr>
            <a:r>
              <a:rPr lang="fr-FR" sz="1600" dirty="0" smtClean="0">
                <a:solidFill>
                  <a:schemeClr val="bg1"/>
                </a:solidFill>
              </a:rPr>
              <a:t>les solutions d’aménagement retenues</a:t>
            </a:r>
          </a:p>
          <a:p>
            <a:pPr marL="285750" indent="-285750">
              <a:buFontTx/>
              <a:buChar char="-"/>
            </a:pPr>
            <a:r>
              <a:rPr lang="fr-FR" sz="1600" dirty="0" smtClean="0">
                <a:solidFill>
                  <a:schemeClr val="bg1"/>
                </a:solidFill>
              </a:rPr>
              <a:t>leur planning prévisionnel </a:t>
            </a:r>
            <a:r>
              <a:rPr lang="fr-FR" sz="1600" dirty="0">
                <a:solidFill>
                  <a:schemeClr val="bg1"/>
                </a:solidFill>
              </a:rPr>
              <a:t>de </a:t>
            </a:r>
            <a:r>
              <a:rPr lang="fr-FR" sz="1600" dirty="0" smtClean="0">
                <a:solidFill>
                  <a:schemeClr val="bg1"/>
                </a:solidFill>
              </a:rPr>
              <a:t>réalisation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solidFill>
                  <a:schemeClr val="bg1"/>
                </a:solidFill>
              </a:rPr>
              <a:t>l</a:t>
            </a:r>
            <a:r>
              <a:rPr lang="fr-FR" sz="1600" dirty="0" smtClean="0">
                <a:solidFill>
                  <a:schemeClr val="bg1"/>
                </a:solidFill>
              </a:rPr>
              <a:t>es </a:t>
            </a:r>
            <a:r>
              <a:rPr lang="fr-FR" sz="1600" dirty="0">
                <a:solidFill>
                  <a:schemeClr val="bg1"/>
                </a:solidFill>
              </a:rPr>
              <a:t>coûts </a:t>
            </a:r>
            <a:r>
              <a:rPr lang="fr-FR" sz="1600" dirty="0" smtClean="0">
                <a:solidFill>
                  <a:schemeClr val="bg1"/>
                </a:solidFill>
              </a:rPr>
              <a:t>estimés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5003558" y="3003802"/>
            <a:ext cx="2900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Etudes de faisabilité et chiffrage</a:t>
            </a:r>
            <a:endParaRPr lang="fr-FR" sz="1600" b="1" dirty="0"/>
          </a:p>
        </p:txBody>
      </p:sp>
      <p:cxnSp>
        <p:nvCxnSpPr>
          <p:cNvPr id="2058" name="Connecteur en arc 2057"/>
          <p:cNvCxnSpPr>
            <a:stCxn id="10" idx="0"/>
            <a:endCxn id="44" idx="1"/>
          </p:cNvCxnSpPr>
          <p:nvPr/>
        </p:nvCxnSpPr>
        <p:spPr>
          <a:xfrm rot="5400000" flipH="1" flipV="1">
            <a:off x="4525096" y="3240031"/>
            <a:ext cx="545414" cy="411510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0" name="Connecteur en arc 2059"/>
          <p:cNvCxnSpPr>
            <a:stCxn id="44" idx="3"/>
            <a:endCxn id="11" idx="0"/>
          </p:cNvCxnSpPr>
          <p:nvPr/>
        </p:nvCxnSpPr>
        <p:spPr>
          <a:xfrm>
            <a:off x="7904417" y="3173079"/>
            <a:ext cx="274374" cy="547036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4" name="AutoShape 4" descr="https://pbs.twimg.com/media/CvItG_5WIAAm4Si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1664579" y="3003802"/>
            <a:ext cx="23299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Recueil des contributions</a:t>
            </a:r>
            <a:endParaRPr lang="fr-FR" sz="1600" dirty="0"/>
          </a:p>
        </p:txBody>
      </p:sp>
      <p:sp>
        <p:nvSpPr>
          <p:cNvPr id="24" name="ZoneTexte 23"/>
          <p:cNvSpPr txBox="1"/>
          <p:nvPr/>
        </p:nvSpPr>
        <p:spPr>
          <a:xfrm>
            <a:off x="0" y="-947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La prochaine étape</a:t>
            </a:r>
            <a:endParaRPr lang="fr-FR" sz="2800" dirty="0" smtClean="0"/>
          </a:p>
        </p:txBody>
      </p:sp>
      <p:cxnSp>
        <p:nvCxnSpPr>
          <p:cNvPr id="30" name="Connecteur droit 29"/>
          <p:cNvCxnSpPr/>
          <p:nvPr/>
        </p:nvCxnSpPr>
        <p:spPr>
          <a:xfrm>
            <a:off x="8178791" y="2689899"/>
            <a:ext cx="0" cy="755887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262902" y="4869159"/>
            <a:ext cx="2698328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Partager le diagnostic à </a:t>
            </a:r>
            <a:r>
              <a:rPr lang="fr-FR" sz="1600" dirty="0"/>
              <a:t>l’échelle du </a:t>
            </a:r>
            <a:r>
              <a:rPr lang="fr-FR" sz="1600" dirty="0" smtClean="0"/>
              <a:t>quartier</a:t>
            </a:r>
          </a:p>
          <a:p>
            <a:endParaRPr lang="fr-FR" sz="800" dirty="0" smtClean="0"/>
          </a:p>
          <a:p>
            <a:r>
              <a:rPr lang="fr-FR" sz="1600" dirty="0" smtClean="0"/>
              <a:t>Présenter les projets en cours ou à l’étude</a:t>
            </a:r>
          </a:p>
        </p:txBody>
      </p:sp>
      <p:sp>
        <p:nvSpPr>
          <p:cNvPr id="7" name="AutoShape 2" descr="Résultat de recherche d'images pour &quot;picto écrire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4100364" y="4503307"/>
            <a:ext cx="1107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10 janvier</a:t>
            </a:r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7435703" y="4510581"/>
            <a:ext cx="1455653" cy="79062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AutoShape 2" descr="Résultat de recherche d'images pour &quot;calendar logo vector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734" y="5402051"/>
            <a:ext cx="806426" cy="80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24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450" y="5122807"/>
            <a:ext cx="2268550" cy="173519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83" y="1463622"/>
            <a:ext cx="3592028" cy="301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2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4284" r="1515" b="2517"/>
          <a:stretch/>
        </p:blipFill>
        <p:spPr>
          <a:xfrm>
            <a:off x="35496" y="548680"/>
            <a:ext cx="9073008" cy="626469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0" y="-947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Rappel des enjeux</a:t>
            </a:r>
            <a:endParaRPr lang="fr-FR" sz="2800" dirty="0" smtClean="0"/>
          </a:p>
        </p:txBody>
      </p:sp>
      <p:sp>
        <p:nvSpPr>
          <p:cNvPr id="5" name="Forme libre 4"/>
          <p:cNvSpPr/>
          <p:nvPr/>
        </p:nvSpPr>
        <p:spPr>
          <a:xfrm>
            <a:off x="1332090" y="1320898"/>
            <a:ext cx="6637867" cy="4684889"/>
          </a:xfrm>
          <a:custGeom>
            <a:avLst/>
            <a:gdLst>
              <a:gd name="connsiteX0" fmla="*/ 22578 w 6637867"/>
              <a:gd name="connsiteY0" fmla="*/ 4684889 h 4684889"/>
              <a:gd name="connsiteX1" fmla="*/ 2449689 w 6637867"/>
              <a:gd name="connsiteY1" fmla="*/ 3759200 h 4684889"/>
              <a:gd name="connsiteX2" fmla="*/ 2912533 w 6637867"/>
              <a:gd name="connsiteY2" fmla="*/ 3544711 h 4684889"/>
              <a:gd name="connsiteX3" fmla="*/ 3747911 w 6637867"/>
              <a:gd name="connsiteY3" fmla="*/ 3431822 h 4684889"/>
              <a:gd name="connsiteX4" fmla="*/ 3612444 w 6637867"/>
              <a:gd name="connsiteY4" fmla="*/ 2043289 h 4684889"/>
              <a:gd name="connsiteX5" fmla="*/ 6570133 w 6637867"/>
              <a:gd name="connsiteY5" fmla="*/ 1772356 h 4684889"/>
              <a:gd name="connsiteX6" fmla="*/ 6637867 w 6637867"/>
              <a:gd name="connsiteY6" fmla="*/ 1648178 h 4684889"/>
              <a:gd name="connsiteX7" fmla="*/ 5565422 w 6637867"/>
              <a:gd name="connsiteY7" fmla="*/ 598311 h 4684889"/>
              <a:gd name="connsiteX8" fmla="*/ 4210755 w 6637867"/>
              <a:gd name="connsiteY8" fmla="*/ 56445 h 4684889"/>
              <a:gd name="connsiteX9" fmla="*/ 3984978 w 6637867"/>
              <a:gd name="connsiteY9" fmla="*/ 0 h 4684889"/>
              <a:gd name="connsiteX10" fmla="*/ 3544711 w 6637867"/>
              <a:gd name="connsiteY10" fmla="*/ 22578 h 4684889"/>
              <a:gd name="connsiteX11" fmla="*/ 2957689 w 6637867"/>
              <a:gd name="connsiteY11" fmla="*/ 79022 h 4684889"/>
              <a:gd name="connsiteX12" fmla="*/ 2709333 w 6637867"/>
              <a:gd name="connsiteY12" fmla="*/ 349956 h 4684889"/>
              <a:gd name="connsiteX13" fmla="*/ 553155 w 6637867"/>
              <a:gd name="connsiteY13" fmla="*/ 2585156 h 4684889"/>
              <a:gd name="connsiteX14" fmla="*/ 0 w 6637867"/>
              <a:gd name="connsiteY14" fmla="*/ 4289778 h 4684889"/>
              <a:gd name="connsiteX15" fmla="*/ 101600 w 6637867"/>
              <a:gd name="connsiteY15" fmla="*/ 4684889 h 4684889"/>
              <a:gd name="connsiteX16" fmla="*/ 191911 w 6637867"/>
              <a:gd name="connsiteY16" fmla="*/ 4639733 h 468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37867" h="4684889">
                <a:moveTo>
                  <a:pt x="22578" y="4684889"/>
                </a:moveTo>
                <a:lnTo>
                  <a:pt x="2449689" y="3759200"/>
                </a:lnTo>
                <a:lnTo>
                  <a:pt x="2912533" y="3544711"/>
                </a:lnTo>
                <a:lnTo>
                  <a:pt x="3747911" y="3431822"/>
                </a:lnTo>
                <a:lnTo>
                  <a:pt x="3612444" y="2043289"/>
                </a:lnTo>
                <a:lnTo>
                  <a:pt x="6570133" y="1772356"/>
                </a:lnTo>
                <a:lnTo>
                  <a:pt x="6637867" y="1648178"/>
                </a:lnTo>
                <a:lnTo>
                  <a:pt x="5565422" y="598311"/>
                </a:lnTo>
                <a:lnTo>
                  <a:pt x="4210755" y="56445"/>
                </a:lnTo>
                <a:lnTo>
                  <a:pt x="3984978" y="0"/>
                </a:lnTo>
                <a:lnTo>
                  <a:pt x="3544711" y="22578"/>
                </a:lnTo>
                <a:lnTo>
                  <a:pt x="2957689" y="79022"/>
                </a:lnTo>
                <a:lnTo>
                  <a:pt x="2709333" y="349956"/>
                </a:lnTo>
                <a:lnTo>
                  <a:pt x="553155" y="2585156"/>
                </a:lnTo>
                <a:lnTo>
                  <a:pt x="0" y="4289778"/>
                </a:lnTo>
                <a:lnTo>
                  <a:pt x="101600" y="4684889"/>
                </a:lnTo>
                <a:lnTo>
                  <a:pt x="191911" y="4639733"/>
                </a:lnTo>
              </a:path>
            </a:pathLst>
          </a:cu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 rot="20514148">
            <a:off x="3047933" y="5371818"/>
            <a:ext cx="968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Bvd Rabelais</a:t>
            </a:r>
          </a:p>
        </p:txBody>
      </p:sp>
      <p:sp>
        <p:nvSpPr>
          <p:cNvPr id="7" name="ZoneTexte 6"/>
          <p:cNvSpPr txBox="1"/>
          <p:nvPr/>
        </p:nvSpPr>
        <p:spPr>
          <a:xfrm rot="19718416">
            <a:off x="5458131" y="4225740"/>
            <a:ext cx="960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Bvd d’Orient</a:t>
            </a:r>
          </a:p>
        </p:txBody>
      </p:sp>
      <p:sp>
        <p:nvSpPr>
          <p:cNvPr id="8" name="ZoneTexte 7"/>
          <p:cNvSpPr txBox="1"/>
          <p:nvPr/>
        </p:nvSpPr>
        <p:spPr>
          <a:xfrm rot="21266086">
            <a:off x="5044045" y="3302990"/>
            <a:ext cx="1312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Bvd de Strasbourg</a:t>
            </a:r>
          </a:p>
        </p:txBody>
      </p:sp>
      <p:sp>
        <p:nvSpPr>
          <p:cNvPr id="9" name="ZoneTexte 8"/>
          <p:cNvSpPr txBox="1"/>
          <p:nvPr/>
        </p:nvSpPr>
        <p:spPr>
          <a:xfrm rot="17268649">
            <a:off x="1978788" y="5101101"/>
            <a:ext cx="9037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Peyson</a:t>
            </a:r>
          </a:p>
        </p:txBody>
      </p:sp>
      <p:sp>
        <p:nvSpPr>
          <p:cNvPr id="10" name="ZoneTexte 9"/>
          <p:cNvSpPr txBox="1"/>
          <p:nvPr/>
        </p:nvSpPr>
        <p:spPr>
          <a:xfrm rot="5051062">
            <a:off x="4764407" y="5678150"/>
            <a:ext cx="1339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Avenue de Palavas</a:t>
            </a:r>
          </a:p>
        </p:txBody>
      </p:sp>
      <p:sp>
        <p:nvSpPr>
          <p:cNvPr id="14" name="ZoneTexte 13"/>
          <p:cNvSpPr txBox="1"/>
          <p:nvPr/>
        </p:nvSpPr>
        <p:spPr>
          <a:xfrm rot="2146960">
            <a:off x="2768883" y="4356894"/>
            <a:ext cx="1405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Frédéric Bazille</a:t>
            </a:r>
          </a:p>
        </p:txBody>
      </p:sp>
      <p:cxnSp>
        <p:nvCxnSpPr>
          <p:cNvPr id="33" name="Connecteur droit 32"/>
          <p:cNvCxnSpPr/>
          <p:nvPr/>
        </p:nvCxnSpPr>
        <p:spPr>
          <a:xfrm flipV="1">
            <a:off x="7992090" y="3844706"/>
            <a:ext cx="0" cy="187172"/>
          </a:xfrm>
          <a:prstGeom prst="line">
            <a:avLst/>
          </a:prstGeom>
          <a:ln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ZoneTexte 64"/>
          <p:cNvSpPr txBox="1"/>
          <p:nvPr/>
        </p:nvSpPr>
        <p:spPr>
          <a:xfrm rot="866062">
            <a:off x="5746348" y="2500757"/>
            <a:ext cx="1657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Rue de la Méditerranée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6" name="ZoneTexte 65"/>
          <p:cNvSpPr txBox="1"/>
          <p:nvPr/>
        </p:nvSpPr>
        <p:spPr>
          <a:xfrm rot="5400000">
            <a:off x="3461625" y="2577040"/>
            <a:ext cx="1151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</a:t>
            </a:r>
            <a:r>
              <a:rPr lang="fr-FR" sz="1200" dirty="0" smtClean="0">
                <a:solidFill>
                  <a:schemeClr val="bg1"/>
                </a:solidFill>
              </a:rPr>
              <a:t>Henri René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 rot="18908288">
            <a:off x="1987528" y="2670986"/>
            <a:ext cx="148223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Gare Saint-Roch</a:t>
            </a:r>
            <a:endParaRPr lang="fr-FR" sz="1200" b="1" dirty="0"/>
          </a:p>
        </p:txBody>
      </p:sp>
      <p:sp>
        <p:nvSpPr>
          <p:cNvPr id="68" name="Ellipse 67"/>
          <p:cNvSpPr/>
          <p:nvPr/>
        </p:nvSpPr>
        <p:spPr>
          <a:xfrm>
            <a:off x="3541968" y="3366104"/>
            <a:ext cx="792088" cy="792088"/>
          </a:xfrm>
          <a:prstGeom prst="ellipse">
            <a:avLst/>
          </a:prstGeom>
          <a:solidFill>
            <a:srgbClr val="FFFF00">
              <a:alpha val="5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/>
        </p:nvSpPr>
        <p:spPr>
          <a:xfrm>
            <a:off x="2416361" y="3675530"/>
            <a:ext cx="576064" cy="576064"/>
          </a:xfrm>
          <a:prstGeom prst="ellipse">
            <a:avLst/>
          </a:prstGeom>
          <a:solidFill>
            <a:srgbClr val="FFFF00">
              <a:alpha val="50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à coins arrondis 69"/>
          <p:cNvSpPr/>
          <p:nvPr/>
        </p:nvSpPr>
        <p:spPr>
          <a:xfrm>
            <a:off x="3587818" y="4323338"/>
            <a:ext cx="1440160" cy="43204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Place Carnot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1" name="Rectangle à coins arrondis 70"/>
          <p:cNvSpPr/>
          <p:nvPr/>
        </p:nvSpPr>
        <p:spPr>
          <a:xfrm>
            <a:off x="1115616" y="4433005"/>
            <a:ext cx="1929031" cy="43204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FF0000"/>
                </a:solidFill>
              </a:rPr>
              <a:t>Place de Strasbourg</a:t>
            </a:r>
            <a:endParaRPr lang="fr-FR" sz="1600" dirty="0">
              <a:solidFill>
                <a:srgbClr val="FF0000"/>
              </a:solidFill>
            </a:endParaRPr>
          </a:p>
        </p:txBody>
      </p:sp>
      <p:cxnSp>
        <p:nvCxnSpPr>
          <p:cNvPr id="72" name="Connecteur droit 71"/>
          <p:cNvCxnSpPr>
            <a:stCxn id="68" idx="4"/>
          </p:cNvCxnSpPr>
          <p:nvPr/>
        </p:nvCxnSpPr>
        <p:spPr>
          <a:xfrm>
            <a:off x="3938012" y="4158192"/>
            <a:ext cx="0" cy="1651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/>
          <p:cNvCxnSpPr>
            <a:stCxn id="69" idx="4"/>
          </p:cNvCxnSpPr>
          <p:nvPr/>
        </p:nvCxnSpPr>
        <p:spPr>
          <a:xfrm>
            <a:off x="2704393" y="4251594"/>
            <a:ext cx="0" cy="1801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Ellipse 86"/>
          <p:cNvSpPr/>
          <p:nvPr/>
        </p:nvSpPr>
        <p:spPr>
          <a:xfrm>
            <a:off x="4590026" y="1701543"/>
            <a:ext cx="576064" cy="576064"/>
          </a:xfrm>
          <a:prstGeom prst="ellipse">
            <a:avLst/>
          </a:prstGeom>
          <a:solidFill>
            <a:srgbClr val="FFFF00">
              <a:alpha val="50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Rectangle à coins arrondis 87"/>
          <p:cNvSpPr/>
          <p:nvPr/>
        </p:nvSpPr>
        <p:spPr>
          <a:xfrm>
            <a:off x="5422198" y="1796897"/>
            <a:ext cx="2151964" cy="43204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FF0000"/>
                </a:solidFill>
              </a:rPr>
              <a:t>Place François Jaumes</a:t>
            </a:r>
            <a:endParaRPr lang="fr-FR" sz="1600" dirty="0">
              <a:solidFill>
                <a:srgbClr val="FF0000"/>
              </a:solidFill>
            </a:endParaRPr>
          </a:p>
        </p:txBody>
      </p:sp>
      <p:cxnSp>
        <p:nvCxnSpPr>
          <p:cNvPr id="91" name="Connecteur droit 90"/>
          <p:cNvCxnSpPr>
            <a:stCxn id="88" idx="1"/>
            <a:endCxn id="87" idx="6"/>
          </p:cNvCxnSpPr>
          <p:nvPr/>
        </p:nvCxnSpPr>
        <p:spPr>
          <a:xfrm flipH="1" flipV="1">
            <a:off x="5166090" y="1989575"/>
            <a:ext cx="256108" cy="233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9" name="ZoneTexte 11278"/>
          <p:cNvSpPr txBox="1"/>
          <p:nvPr/>
        </p:nvSpPr>
        <p:spPr>
          <a:xfrm>
            <a:off x="3351656" y="153833"/>
            <a:ext cx="5631486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000" dirty="0"/>
              <a:t> </a:t>
            </a:r>
            <a:r>
              <a:rPr lang="fr-FR" sz="2000" dirty="0" smtClean="0"/>
              <a:t>    Apaiser la circulation au bénéfice de la vie locale, </a:t>
            </a:r>
          </a:p>
          <a:p>
            <a:r>
              <a:rPr lang="fr-FR" sz="2000" dirty="0"/>
              <a:t> </a:t>
            </a:r>
            <a:r>
              <a:rPr lang="fr-FR" sz="2000" dirty="0" smtClean="0"/>
              <a:t>    en particulier autour des places du quartier</a:t>
            </a:r>
            <a:endParaRPr lang="fr-FR" sz="2000" dirty="0"/>
          </a:p>
        </p:txBody>
      </p:sp>
      <p:sp>
        <p:nvSpPr>
          <p:cNvPr id="11280" name="Ellipse 11279"/>
          <p:cNvSpPr/>
          <p:nvPr/>
        </p:nvSpPr>
        <p:spPr>
          <a:xfrm>
            <a:off x="3190798" y="79639"/>
            <a:ext cx="378525" cy="3785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bright="2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51" b="7798"/>
          <a:stretch/>
        </p:blipFill>
        <p:spPr>
          <a:xfrm>
            <a:off x="6563374" y="3720150"/>
            <a:ext cx="2183498" cy="3011929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ZoneTexte 10"/>
          <p:cNvSpPr txBox="1"/>
          <p:nvPr/>
        </p:nvSpPr>
        <p:spPr>
          <a:xfrm>
            <a:off x="6565065" y="6447975"/>
            <a:ext cx="2187014" cy="276999"/>
          </a:xfrm>
          <a:prstGeom prst="rect">
            <a:avLst/>
          </a:prstGeom>
          <a:solidFill>
            <a:schemeClr val="tx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Place Carnot</a:t>
            </a:r>
            <a:endParaRPr lang="fr-F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70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4284" r="1515" b="2517"/>
          <a:stretch/>
        </p:blipFill>
        <p:spPr>
          <a:xfrm>
            <a:off x="35496" y="548680"/>
            <a:ext cx="9073008" cy="626469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0" y="-947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Rappel des enjeux</a:t>
            </a:r>
            <a:endParaRPr lang="fr-FR" sz="2800" dirty="0" smtClean="0"/>
          </a:p>
        </p:txBody>
      </p:sp>
      <p:sp>
        <p:nvSpPr>
          <p:cNvPr id="5" name="Forme libre 4"/>
          <p:cNvSpPr/>
          <p:nvPr/>
        </p:nvSpPr>
        <p:spPr>
          <a:xfrm>
            <a:off x="1332090" y="1320898"/>
            <a:ext cx="6637867" cy="4684889"/>
          </a:xfrm>
          <a:custGeom>
            <a:avLst/>
            <a:gdLst>
              <a:gd name="connsiteX0" fmla="*/ 22578 w 6637867"/>
              <a:gd name="connsiteY0" fmla="*/ 4684889 h 4684889"/>
              <a:gd name="connsiteX1" fmla="*/ 2449689 w 6637867"/>
              <a:gd name="connsiteY1" fmla="*/ 3759200 h 4684889"/>
              <a:gd name="connsiteX2" fmla="*/ 2912533 w 6637867"/>
              <a:gd name="connsiteY2" fmla="*/ 3544711 h 4684889"/>
              <a:gd name="connsiteX3" fmla="*/ 3747911 w 6637867"/>
              <a:gd name="connsiteY3" fmla="*/ 3431822 h 4684889"/>
              <a:gd name="connsiteX4" fmla="*/ 3612444 w 6637867"/>
              <a:gd name="connsiteY4" fmla="*/ 2043289 h 4684889"/>
              <a:gd name="connsiteX5" fmla="*/ 6570133 w 6637867"/>
              <a:gd name="connsiteY5" fmla="*/ 1772356 h 4684889"/>
              <a:gd name="connsiteX6" fmla="*/ 6637867 w 6637867"/>
              <a:gd name="connsiteY6" fmla="*/ 1648178 h 4684889"/>
              <a:gd name="connsiteX7" fmla="*/ 5565422 w 6637867"/>
              <a:gd name="connsiteY7" fmla="*/ 598311 h 4684889"/>
              <a:gd name="connsiteX8" fmla="*/ 4210755 w 6637867"/>
              <a:gd name="connsiteY8" fmla="*/ 56445 h 4684889"/>
              <a:gd name="connsiteX9" fmla="*/ 3984978 w 6637867"/>
              <a:gd name="connsiteY9" fmla="*/ 0 h 4684889"/>
              <a:gd name="connsiteX10" fmla="*/ 3544711 w 6637867"/>
              <a:gd name="connsiteY10" fmla="*/ 22578 h 4684889"/>
              <a:gd name="connsiteX11" fmla="*/ 2957689 w 6637867"/>
              <a:gd name="connsiteY11" fmla="*/ 79022 h 4684889"/>
              <a:gd name="connsiteX12" fmla="*/ 2709333 w 6637867"/>
              <a:gd name="connsiteY12" fmla="*/ 349956 h 4684889"/>
              <a:gd name="connsiteX13" fmla="*/ 553155 w 6637867"/>
              <a:gd name="connsiteY13" fmla="*/ 2585156 h 4684889"/>
              <a:gd name="connsiteX14" fmla="*/ 0 w 6637867"/>
              <a:gd name="connsiteY14" fmla="*/ 4289778 h 4684889"/>
              <a:gd name="connsiteX15" fmla="*/ 101600 w 6637867"/>
              <a:gd name="connsiteY15" fmla="*/ 4684889 h 4684889"/>
              <a:gd name="connsiteX16" fmla="*/ 191911 w 6637867"/>
              <a:gd name="connsiteY16" fmla="*/ 4639733 h 468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37867" h="4684889">
                <a:moveTo>
                  <a:pt x="22578" y="4684889"/>
                </a:moveTo>
                <a:lnTo>
                  <a:pt x="2449689" y="3759200"/>
                </a:lnTo>
                <a:lnTo>
                  <a:pt x="2912533" y="3544711"/>
                </a:lnTo>
                <a:lnTo>
                  <a:pt x="3747911" y="3431822"/>
                </a:lnTo>
                <a:lnTo>
                  <a:pt x="3612444" y="2043289"/>
                </a:lnTo>
                <a:lnTo>
                  <a:pt x="6570133" y="1772356"/>
                </a:lnTo>
                <a:lnTo>
                  <a:pt x="6637867" y="1648178"/>
                </a:lnTo>
                <a:lnTo>
                  <a:pt x="5565422" y="598311"/>
                </a:lnTo>
                <a:lnTo>
                  <a:pt x="4210755" y="56445"/>
                </a:lnTo>
                <a:lnTo>
                  <a:pt x="3984978" y="0"/>
                </a:lnTo>
                <a:lnTo>
                  <a:pt x="3544711" y="22578"/>
                </a:lnTo>
                <a:lnTo>
                  <a:pt x="2957689" y="79022"/>
                </a:lnTo>
                <a:lnTo>
                  <a:pt x="2709333" y="349956"/>
                </a:lnTo>
                <a:lnTo>
                  <a:pt x="553155" y="2585156"/>
                </a:lnTo>
                <a:lnTo>
                  <a:pt x="0" y="4289778"/>
                </a:lnTo>
                <a:lnTo>
                  <a:pt x="101600" y="4684889"/>
                </a:lnTo>
                <a:lnTo>
                  <a:pt x="191911" y="4639733"/>
                </a:lnTo>
              </a:path>
            </a:pathLst>
          </a:cu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 rot="20514148">
            <a:off x="3047933" y="5371818"/>
            <a:ext cx="968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Bvd Rabelais</a:t>
            </a:r>
          </a:p>
        </p:txBody>
      </p:sp>
      <p:sp>
        <p:nvSpPr>
          <p:cNvPr id="7" name="ZoneTexte 6"/>
          <p:cNvSpPr txBox="1"/>
          <p:nvPr/>
        </p:nvSpPr>
        <p:spPr>
          <a:xfrm rot="19718416">
            <a:off x="5458131" y="4225740"/>
            <a:ext cx="960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Bvd d’Orient</a:t>
            </a:r>
          </a:p>
        </p:txBody>
      </p:sp>
      <p:sp>
        <p:nvSpPr>
          <p:cNvPr id="8" name="ZoneTexte 7"/>
          <p:cNvSpPr txBox="1"/>
          <p:nvPr/>
        </p:nvSpPr>
        <p:spPr>
          <a:xfrm rot="21266086">
            <a:off x="5044045" y="3302990"/>
            <a:ext cx="1312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Bvd de Strasbourg</a:t>
            </a:r>
          </a:p>
        </p:txBody>
      </p:sp>
      <p:sp>
        <p:nvSpPr>
          <p:cNvPr id="9" name="ZoneTexte 8"/>
          <p:cNvSpPr txBox="1"/>
          <p:nvPr/>
        </p:nvSpPr>
        <p:spPr>
          <a:xfrm rot="17268649">
            <a:off x="2023789" y="4808165"/>
            <a:ext cx="964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</a:t>
            </a:r>
            <a:r>
              <a:rPr lang="fr-FR" sz="1200" dirty="0" smtClean="0">
                <a:solidFill>
                  <a:schemeClr val="bg1"/>
                </a:solidFill>
              </a:rPr>
              <a:t>Peysson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5051062">
            <a:off x="4764407" y="5678150"/>
            <a:ext cx="1339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Avenue de Palavas</a:t>
            </a:r>
          </a:p>
        </p:txBody>
      </p:sp>
      <p:sp>
        <p:nvSpPr>
          <p:cNvPr id="14" name="ZoneTexte 13"/>
          <p:cNvSpPr txBox="1"/>
          <p:nvPr/>
        </p:nvSpPr>
        <p:spPr>
          <a:xfrm rot="2146960">
            <a:off x="2768883" y="4356894"/>
            <a:ext cx="1405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Frédéric Bazille</a:t>
            </a:r>
          </a:p>
        </p:txBody>
      </p:sp>
      <p:cxnSp>
        <p:nvCxnSpPr>
          <p:cNvPr id="33" name="Connecteur droit 32"/>
          <p:cNvCxnSpPr/>
          <p:nvPr/>
        </p:nvCxnSpPr>
        <p:spPr>
          <a:xfrm flipV="1">
            <a:off x="7992090" y="3844706"/>
            <a:ext cx="0" cy="187172"/>
          </a:xfrm>
          <a:prstGeom prst="line">
            <a:avLst/>
          </a:prstGeom>
          <a:ln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ZoneTexte 64"/>
          <p:cNvSpPr txBox="1"/>
          <p:nvPr/>
        </p:nvSpPr>
        <p:spPr>
          <a:xfrm rot="866062">
            <a:off x="5746348" y="2500757"/>
            <a:ext cx="1657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Rue de la Méditerranée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6" name="ZoneTexte 65"/>
          <p:cNvSpPr txBox="1"/>
          <p:nvPr/>
        </p:nvSpPr>
        <p:spPr>
          <a:xfrm rot="5400000">
            <a:off x="3461625" y="2577040"/>
            <a:ext cx="1151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</a:t>
            </a:r>
            <a:r>
              <a:rPr lang="fr-FR" sz="1200" dirty="0" smtClean="0">
                <a:solidFill>
                  <a:schemeClr val="bg1"/>
                </a:solidFill>
              </a:rPr>
              <a:t>Henri René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 rot="18908288">
            <a:off x="1987528" y="2670986"/>
            <a:ext cx="148223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Gare Saint-Roch</a:t>
            </a:r>
            <a:endParaRPr lang="fr-FR" sz="1200" b="1" dirty="0"/>
          </a:p>
        </p:txBody>
      </p:sp>
      <p:sp>
        <p:nvSpPr>
          <p:cNvPr id="11279" name="ZoneTexte 11278"/>
          <p:cNvSpPr txBox="1"/>
          <p:nvPr/>
        </p:nvSpPr>
        <p:spPr>
          <a:xfrm>
            <a:off x="3351656" y="153833"/>
            <a:ext cx="5631486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000" dirty="0"/>
              <a:t> </a:t>
            </a:r>
            <a:r>
              <a:rPr lang="fr-FR" sz="2000" dirty="0" smtClean="0"/>
              <a:t>    Partager la voirie au bénéfice des piétons,</a:t>
            </a:r>
          </a:p>
          <a:p>
            <a:r>
              <a:rPr lang="fr-FR" sz="2000" dirty="0" smtClean="0"/>
              <a:t>      en particulier autour des écoles</a:t>
            </a:r>
            <a:endParaRPr lang="fr-FR" sz="2000" dirty="0"/>
          </a:p>
        </p:txBody>
      </p:sp>
      <p:sp>
        <p:nvSpPr>
          <p:cNvPr id="11280" name="Ellipse 11279"/>
          <p:cNvSpPr/>
          <p:nvPr/>
        </p:nvSpPr>
        <p:spPr>
          <a:xfrm>
            <a:off x="3174353" y="52976"/>
            <a:ext cx="378525" cy="3785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</a:p>
        </p:txBody>
      </p:sp>
      <p:sp>
        <p:nvSpPr>
          <p:cNvPr id="26" name="Forme libre 25"/>
          <p:cNvSpPr/>
          <p:nvPr/>
        </p:nvSpPr>
        <p:spPr>
          <a:xfrm>
            <a:off x="4233333" y="1377342"/>
            <a:ext cx="3318934" cy="1885244"/>
          </a:xfrm>
          <a:custGeom>
            <a:avLst/>
            <a:gdLst>
              <a:gd name="connsiteX0" fmla="*/ 3262489 w 3318934"/>
              <a:gd name="connsiteY0" fmla="*/ 1253066 h 1885244"/>
              <a:gd name="connsiteX1" fmla="*/ 2641600 w 3318934"/>
              <a:gd name="connsiteY1" fmla="*/ 643466 h 1885244"/>
              <a:gd name="connsiteX2" fmla="*/ 1072445 w 3318934"/>
              <a:gd name="connsiteY2" fmla="*/ 0 h 1885244"/>
              <a:gd name="connsiteX3" fmla="*/ 349956 w 3318934"/>
              <a:gd name="connsiteY3" fmla="*/ 79022 h 1885244"/>
              <a:gd name="connsiteX4" fmla="*/ 0 w 3318934"/>
              <a:gd name="connsiteY4" fmla="*/ 756355 h 1885244"/>
              <a:gd name="connsiteX5" fmla="*/ 203200 w 3318934"/>
              <a:gd name="connsiteY5" fmla="*/ 1038577 h 1885244"/>
              <a:gd name="connsiteX6" fmla="*/ 1636889 w 3318934"/>
              <a:gd name="connsiteY6" fmla="*/ 1230488 h 1885244"/>
              <a:gd name="connsiteX7" fmla="*/ 2540000 w 3318934"/>
              <a:gd name="connsiteY7" fmla="*/ 1490133 h 1885244"/>
              <a:gd name="connsiteX8" fmla="*/ 2980267 w 3318934"/>
              <a:gd name="connsiteY8" fmla="*/ 1885244 h 1885244"/>
              <a:gd name="connsiteX9" fmla="*/ 3318934 w 3318934"/>
              <a:gd name="connsiteY9" fmla="*/ 1309511 h 1885244"/>
              <a:gd name="connsiteX10" fmla="*/ 3262489 w 3318934"/>
              <a:gd name="connsiteY10" fmla="*/ 1253066 h 1885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18934" h="1885244">
                <a:moveTo>
                  <a:pt x="3262489" y="1253066"/>
                </a:moveTo>
                <a:lnTo>
                  <a:pt x="2641600" y="643466"/>
                </a:lnTo>
                <a:lnTo>
                  <a:pt x="1072445" y="0"/>
                </a:lnTo>
                <a:lnTo>
                  <a:pt x="349956" y="79022"/>
                </a:lnTo>
                <a:lnTo>
                  <a:pt x="0" y="756355"/>
                </a:lnTo>
                <a:lnTo>
                  <a:pt x="203200" y="1038577"/>
                </a:lnTo>
                <a:lnTo>
                  <a:pt x="1636889" y="1230488"/>
                </a:lnTo>
                <a:lnTo>
                  <a:pt x="2540000" y="1490133"/>
                </a:lnTo>
                <a:lnTo>
                  <a:pt x="2980267" y="1885244"/>
                </a:lnTo>
                <a:lnTo>
                  <a:pt x="3318934" y="1309511"/>
                </a:lnTo>
                <a:lnTo>
                  <a:pt x="3262489" y="1253066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orme libre 26"/>
          <p:cNvSpPr/>
          <p:nvPr/>
        </p:nvSpPr>
        <p:spPr>
          <a:xfrm>
            <a:off x="2506134" y="2257875"/>
            <a:ext cx="1354667" cy="1524000"/>
          </a:xfrm>
          <a:custGeom>
            <a:avLst/>
            <a:gdLst>
              <a:gd name="connsiteX0" fmla="*/ 1298223 w 1354667"/>
              <a:gd name="connsiteY0" fmla="*/ 0 h 1524000"/>
              <a:gd name="connsiteX1" fmla="*/ 0 w 1354667"/>
              <a:gd name="connsiteY1" fmla="*/ 1275644 h 1524000"/>
              <a:gd name="connsiteX2" fmla="*/ 248356 w 1354667"/>
              <a:gd name="connsiteY2" fmla="*/ 1524000 h 1524000"/>
              <a:gd name="connsiteX3" fmla="*/ 1162756 w 1354667"/>
              <a:gd name="connsiteY3" fmla="*/ 1422400 h 1524000"/>
              <a:gd name="connsiteX4" fmla="*/ 1354667 w 1354667"/>
              <a:gd name="connsiteY4" fmla="*/ 1207911 h 1524000"/>
              <a:gd name="connsiteX5" fmla="*/ 1298223 w 1354667"/>
              <a:gd name="connsiteY5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4667" h="1524000">
                <a:moveTo>
                  <a:pt x="1298223" y="0"/>
                </a:moveTo>
                <a:lnTo>
                  <a:pt x="0" y="1275644"/>
                </a:lnTo>
                <a:lnTo>
                  <a:pt x="248356" y="1524000"/>
                </a:lnTo>
                <a:lnTo>
                  <a:pt x="1162756" y="1422400"/>
                </a:lnTo>
                <a:lnTo>
                  <a:pt x="1354667" y="1207911"/>
                </a:lnTo>
                <a:lnTo>
                  <a:pt x="1298223" y="0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3081158" y="3227476"/>
            <a:ext cx="193050" cy="19569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3441341" y="2911352"/>
            <a:ext cx="193050" cy="19569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5938132" y="2160026"/>
            <a:ext cx="193050" cy="19569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Picture 2" descr="http://upload.wikimedia.org/wikipedia/commons/thumb/1/14/France_road_sign_B52.svg/1119px-France_road_sign_B52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435" y="949939"/>
            <a:ext cx="740487" cy="67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à coins arrondis 39"/>
          <p:cNvSpPr/>
          <p:nvPr/>
        </p:nvSpPr>
        <p:spPr>
          <a:xfrm>
            <a:off x="6697454" y="1543523"/>
            <a:ext cx="1664564" cy="57830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rgbClr val="FF0000"/>
                </a:solidFill>
              </a:rPr>
              <a:t>Ecole Jules Simon</a:t>
            </a:r>
          </a:p>
          <a:p>
            <a:r>
              <a:rPr lang="fr-FR" sz="1400" dirty="0" smtClean="0">
                <a:solidFill>
                  <a:srgbClr val="FF0000"/>
                </a:solidFill>
              </a:rPr>
              <a:t>Ecole Florian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16782" y="2222114"/>
            <a:ext cx="193050" cy="19569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/>
          <p:cNvSpPr/>
          <p:nvPr/>
        </p:nvSpPr>
        <p:spPr>
          <a:xfrm>
            <a:off x="3296341" y="3041426"/>
            <a:ext cx="193050" cy="19569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à coins arrondis 44"/>
          <p:cNvSpPr/>
          <p:nvPr/>
        </p:nvSpPr>
        <p:spPr>
          <a:xfrm>
            <a:off x="4201425" y="3640275"/>
            <a:ext cx="1664564" cy="73330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rgbClr val="FF0000"/>
                </a:solidFill>
              </a:rPr>
              <a:t>Ecole Louis Figuier</a:t>
            </a:r>
          </a:p>
          <a:p>
            <a:r>
              <a:rPr lang="fr-FR" sz="1400" dirty="0" smtClean="0">
                <a:solidFill>
                  <a:srgbClr val="FF0000"/>
                </a:solidFill>
              </a:rPr>
              <a:t>Ecole Paul Bert</a:t>
            </a:r>
          </a:p>
          <a:p>
            <a:r>
              <a:rPr lang="fr-FR" sz="1400" dirty="0" smtClean="0">
                <a:solidFill>
                  <a:srgbClr val="FF0000"/>
                </a:solidFill>
              </a:rPr>
              <a:t>Ecole Victor Hugo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849889" y="3332590"/>
            <a:ext cx="193050" cy="195699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" name="Connecteur droit 60"/>
          <p:cNvCxnSpPr/>
          <p:nvPr/>
        </p:nvCxnSpPr>
        <p:spPr>
          <a:xfrm flipH="1">
            <a:off x="6516216" y="2060848"/>
            <a:ext cx="181239" cy="9917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/>
          <p:nvPr/>
        </p:nvCxnSpPr>
        <p:spPr>
          <a:xfrm>
            <a:off x="3532328" y="3262586"/>
            <a:ext cx="678872" cy="42219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/>
          <p:cNvCxnSpPr/>
          <p:nvPr/>
        </p:nvCxnSpPr>
        <p:spPr>
          <a:xfrm flipV="1">
            <a:off x="2455352" y="3485653"/>
            <a:ext cx="331410" cy="12069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à coins arrondis 46"/>
          <p:cNvSpPr/>
          <p:nvPr/>
        </p:nvSpPr>
        <p:spPr>
          <a:xfrm>
            <a:off x="790788" y="3606342"/>
            <a:ext cx="1664564" cy="281202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rgbClr val="C00000"/>
                </a:solidFill>
              </a:rPr>
              <a:t>Crèche Edelweiss</a:t>
            </a:r>
            <a:endParaRPr lang="fr-FR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68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4284" r="1515" b="2517"/>
          <a:stretch/>
        </p:blipFill>
        <p:spPr>
          <a:xfrm>
            <a:off x="35496" y="548680"/>
            <a:ext cx="9073008" cy="626469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0" y="-947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Rappel </a:t>
            </a:r>
            <a:r>
              <a:rPr lang="fr-FR" sz="2800" b="1" dirty="0" smtClean="0"/>
              <a:t>des </a:t>
            </a:r>
            <a:r>
              <a:rPr lang="fr-FR" sz="2800" b="1" dirty="0" smtClean="0"/>
              <a:t>enjeux</a:t>
            </a:r>
            <a:endParaRPr lang="fr-FR" sz="2800" dirty="0" smtClean="0"/>
          </a:p>
        </p:txBody>
      </p:sp>
      <p:sp>
        <p:nvSpPr>
          <p:cNvPr id="5" name="Forme libre 4"/>
          <p:cNvSpPr/>
          <p:nvPr/>
        </p:nvSpPr>
        <p:spPr>
          <a:xfrm>
            <a:off x="1332090" y="1320898"/>
            <a:ext cx="6637867" cy="4684889"/>
          </a:xfrm>
          <a:custGeom>
            <a:avLst/>
            <a:gdLst>
              <a:gd name="connsiteX0" fmla="*/ 22578 w 6637867"/>
              <a:gd name="connsiteY0" fmla="*/ 4684889 h 4684889"/>
              <a:gd name="connsiteX1" fmla="*/ 2449689 w 6637867"/>
              <a:gd name="connsiteY1" fmla="*/ 3759200 h 4684889"/>
              <a:gd name="connsiteX2" fmla="*/ 2912533 w 6637867"/>
              <a:gd name="connsiteY2" fmla="*/ 3544711 h 4684889"/>
              <a:gd name="connsiteX3" fmla="*/ 3747911 w 6637867"/>
              <a:gd name="connsiteY3" fmla="*/ 3431822 h 4684889"/>
              <a:gd name="connsiteX4" fmla="*/ 3612444 w 6637867"/>
              <a:gd name="connsiteY4" fmla="*/ 2043289 h 4684889"/>
              <a:gd name="connsiteX5" fmla="*/ 6570133 w 6637867"/>
              <a:gd name="connsiteY5" fmla="*/ 1772356 h 4684889"/>
              <a:gd name="connsiteX6" fmla="*/ 6637867 w 6637867"/>
              <a:gd name="connsiteY6" fmla="*/ 1648178 h 4684889"/>
              <a:gd name="connsiteX7" fmla="*/ 5565422 w 6637867"/>
              <a:gd name="connsiteY7" fmla="*/ 598311 h 4684889"/>
              <a:gd name="connsiteX8" fmla="*/ 4210755 w 6637867"/>
              <a:gd name="connsiteY8" fmla="*/ 56445 h 4684889"/>
              <a:gd name="connsiteX9" fmla="*/ 3984978 w 6637867"/>
              <a:gd name="connsiteY9" fmla="*/ 0 h 4684889"/>
              <a:gd name="connsiteX10" fmla="*/ 3544711 w 6637867"/>
              <a:gd name="connsiteY10" fmla="*/ 22578 h 4684889"/>
              <a:gd name="connsiteX11" fmla="*/ 2957689 w 6637867"/>
              <a:gd name="connsiteY11" fmla="*/ 79022 h 4684889"/>
              <a:gd name="connsiteX12" fmla="*/ 2709333 w 6637867"/>
              <a:gd name="connsiteY12" fmla="*/ 349956 h 4684889"/>
              <a:gd name="connsiteX13" fmla="*/ 553155 w 6637867"/>
              <a:gd name="connsiteY13" fmla="*/ 2585156 h 4684889"/>
              <a:gd name="connsiteX14" fmla="*/ 0 w 6637867"/>
              <a:gd name="connsiteY14" fmla="*/ 4289778 h 4684889"/>
              <a:gd name="connsiteX15" fmla="*/ 101600 w 6637867"/>
              <a:gd name="connsiteY15" fmla="*/ 4684889 h 4684889"/>
              <a:gd name="connsiteX16" fmla="*/ 191911 w 6637867"/>
              <a:gd name="connsiteY16" fmla="*/ 4639733 h 468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37867" h="4684889">
                <a:moveTo>
                  <a:pt x="22578" y="4684889"/>
                </a:moveTo>
                <a:lnTo>
                  <a:pt x="2449689" y="3759200"/>
                </a:lnTo>
                <a:lnTo>
                  <a:pt x="2912533" y="3544711"/>
                </a:lnTo>
                <a:lnTo>
                  <a:pt x="3747911" y="3431822"/>
                </a:lnTo>
                <a:lnTo>
                  <a:pt x="3612444" y="2043289"/>
                </a:lnTo>
                <a:lnTo>
                  <a:pt x="6570133" y="1772356"/>
                </a:lnTo>
                <a:lnTo>
                  <a:pt x="6637867" y="1648178"/>
                </a:lnTo>
                <a:lnTo>
                  <a:pt x="5565422" y="598311"/>
                </a:lnTo>
                <a:lnTo>
                  <a:pt x="4210755" y="56445"/>
                </a:lnTo>
                <a:lnTo>
                  <a:pt x="3984978" y="0"/>
                </a:lnTo>
                <a:lnTo>
                  <a:pt x="3544711" y="22578"/>
                </a:lnTo>
                <a:lnTo>
                  <a:pt x="2957689" y="79022"/>
                </a:lnTo>
                <a:lnTo>
                  <a:pt x="2709333" y="349956"/>
                </a:lnTo>
                <a:lnTo>
                  <a:pt x="553155" y="2585156"/>
                </a:lnTo>
                <a:lnTo>
                  <a:pt x="0" y="4289778"/>
                </a:lnTo>
                <a:lnTo>
                  <a:pt x="101600" y="4684889"/>
                </a:lnTo>
                <a:lnTo>
                  <a:pt x="191911" y="4639733"/>
                </a:lnTo>
              </a:path>
            </a:pathLst>
          </a:cu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 rot="20514148">
            <a:off x="2446882" y="5145705"/>
            <a:ext cx="968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Bvd Rabelais</a:t>
            </a:r>
          </a:p>
        </p:txBody>
      </p:sp>
      <p:sp>
        <p:nvSpPr>
          <p:cNvPr id="7" name="ZoneTexte 6"/>
          <p:cNvSpPr txBox="1"/>
          <p:nvPr/>
        </p:nvSpPr>
        <p:spPr>
          <a:xfrm rot="19718416">
            <a:off x="5458131" y="4225740"/>
            <a:ext cx="960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Bvd d’Orient</a:t>
            </a:r>
          </a:p>
        </p:txBody>
      </p:sp>
      <p:sp>
        <p:nvSpPr>
          <p:cNvPr id="8" name="ZoneTexte 7"/>
          <p:cNvSpPr txBox="1"/>
          <p:nvPr/>
        </p:nvSpPr>
        <p:spPr>
          <a:xfrm rot="21266086">
            <a:off x="5044045" y="3302990"/>
            <a:ext cx="1312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Bvd de Strasbourg</a:t>
            </a:r>
          </a:p>
        </p:txBody>
      </p:sp>
      <p:sp>
        <p:nvSpPr>
          <p:cNvPr id="9" name="ZoneTexte 8"/>
          <p:cNvSpPr txBox="1"/>
          <p:nvPr/>
        </p:nvSpPr>
        <p:spPr>
          <a:xfrm rot="17268649">
            <a:off x="2066318" y="4880217"/>
            <a:ext cx="964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</a:t>
            </a:r>
            <a:r>
              <a:rPr lang="fr-FR" sz="1200" dirty="0" smtClean="0">
                <a:solidFill>
                  <a:schemeClr val="bg1"/>
                </a:solidFill>
              </a:rPr>
              <a:t>Peysson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5051062">
            <a:off x="4764407" y="5678150"/>
            <a:ext cx="1339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Avenue de Palavas</a:t>
            </a:r>
          </a:p>
        </p:txBody>
      </p:sp>
      <p:sp>
        <p:nvSpPr>
          <p:cNvPr id="14" name="ZoneTexte 13"/>
          <p:cNvSpPr txBox="1"/>
          <p:nvPr/>
        </p:nvSpPr>
        <p:spPr>
          <a:xfrm rot="2146960">
            <a:off x="2768883" y="4356894"/>
            <a:ext cx="1405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Frédéric Bazille</a:t>
            </a:r>
          </a:p>
        </p:txBody>
      </p:sp>
      <p:sp>
        <p:nvSpPr>
          <p:cNvPr id="65" name="ZoneTexte 64"/>
          <p:cNvSpPr txBox="1"/>
          <p:nvPr/>
        </p:nvSpPr>
        <p:spPr>
          <a:xfrm rot="866062">
            <a:off x="5746348" y="2500757"/>
            <a:ext cx="1657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Rue de la Méditerranée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6" name="ZoneTexte 65"/>
          <p:cNvSpPr txBox="1"/>
          <p:nvPr/>
        </p:nvSpPr>
        <p:spPr>
          <a:xfrm rot="5400000">
            <a:off x="3461625" y="2577040"/>
            <a:ext cx="1151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Rue </a:t>
            </a:r>
            <a:r>
              <a:rPr lang="fr-FR" sz="1200" dirty="0" smtClean="0">
                <a:solidFill>
                  <a:schemeClr val="bg1"/>
                </a:solidFill>
              </a:rPr>
              <a:t>Henri René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 rot="18908288">
            <a:off x="1987528" y="2670986"/>
            <a:ext cx="148223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Gare Saint-Roch</a:t>
            </a:r>
            <a:endParaRPr lang="fr-FR" sz="1200" b="1" dirty="0"/>
          </a:p>
        </p:txBody>
      </p:sp>
      <p:sp>
        <p:nvSpPr>
          <p:cNvPr id="11279" name="ZoneTexte 11278"/>
          <p:cNvSpPr txBox="1"/>
          <p:nvPr/>
        </p:nvSpPr>
        <p:spPr>
          <a:xfrm>
            <a:off x="3351656" y="153833"/>
            <a:ext cx="5631486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000" dirty="0"/>
              <a:t> </a:t>
            </a:r>
            <a:r>
              <a:rPr lang="fr-FR" sz="2000" dirty="0" smtClean="0"/>
              <a:t>    Améliorer les continuités piétonnes et cyclables vers le centre-ville et les autres quartiers</a:t>
            </a:r>
            <a:endParaRPr lang="fr-FR" sz="2000" dirty="0"/>
          </a:p>
        </p:txBody>
      </p:sp>
      <p:sp>
        <p:nvSpPr>
          <p:cNvPr id="11280" name="Ellipse 11279"/>
          <p:cNvSpPr/>
          <p:nvPr/>
        </p:nvSpPr>
        <p:spPr>
          <a:xfrm>
            <a:off x="3174353" y="52976"/>
            <a:ext cx="378525" cy="3785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</a:t>
            </a:r>
            <a:endParaRPr lang="fr-FR" dirty="0"/>
          </a:p>
        </p:txBody>
      </p:sp>
      <p:sp>
        <p:nvSpPr>
          <p:cNvPr id="26" name="Forme libre 25"/>
          <p:cNvSpPr/>
          <p:nvPr/>
        </p:nvSpPr>
        <p:spPr>
          <a:xfrm>
            <a:off x="4233333" y="1377342"/>
            <a:ext cx="3318934" cy="1885244"/>
          </a:xfrm>
          <a:custGeom>
            <a:avLst/>
            <a:gdLst>
              <a:gd name="connsiteX0" fmla="*/ 3262489 w 3318934"/>
              <a:gd name="connsiteY0" fmla="*/ 1253066 h 1885244"/>
              <a:gd name="connsiteX1" fmla="*/ 2641600 w 3318934"/>
              <a:gd name="connsiteY1" fmla="*/ 643466 h 1885244"/>
              <a:gd name="connsiteX2" fmla="*/ 1072445 w 3318934"/>
              <a:gd name="connsiteY2" fmla="*/ 0 h 1885244"/>
              <a:gd name="connsiteX3" fmla="*/ 349956 w 3318934"/>
              <a:gd name="connsiteY3" fmla="*/ 79022 h 1885244"/>
              <a:gd name="connsiteX4" fmla="*/ 0 w 3318934"/>
              <a:gd name="connsiteY4" fmla="*/ 756355 h 1885244"/>
              <a:gd name="connsiteX5" fmla="*/ 203200 w 3318934"/>
              <a:gd name="connsiteY5" fmla="*/ 1038577 h 1885244"/>
              <a:gd name="connsiteX6" fmla="*/ 1636889 w 3318934"/>
              <a:gd name="connsiteY6" fmla="*/ 1230488 h 1885244"/>
              <a:gd name="connsiteX7" fmla="*/ 2540000 w 3318934"/>
              <a:gd name="connsiteY7" fmla="*/ 1490133 h 1885244"/>
              <a:gd name="connsiteX8" fmla="*/ 2980267 w 3318934"/>
              <a:gd name="connsiteY8" fmla="*/ 1885244 h 1885244"/>
              <a:gd name="connsiteX9" fmla="*/ 3318934 w 3318934"/>
              <a:gd name="connsiteY9" fmla="*/ 1309511 h 1885244"/>
              <a:gd name="connsiteX10" fmla="*/ 3262489 w 3318934"/>
              <a:gd name="connsiteY10" fmla="*/ 1253066 h 1885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18934" h="1885244">
                <a:moveTo>
                  <a:pt x="3262489" y="1253066"/>
                </a:moveTo>
                <a:lnTo>
                  <a:pt x="2641600" y="643466"/>
                </a:lnTo>
                <a:lnTo>
                  <a:pt x="1072445" y="0"/>
                </a:lnTo>
                <a:lnTo>
                  <a:pt x="349956" y="79022"/>
                </a:lnTo>
                <a:lnTo>
                  <a:pt x="0" y="756355"/>
                </a:lnTo>
                <a:lnTo>
                  <a:pt x="203200" y="1038577"/>
                </a:lnTo>
                <a:lnTo>
                  <a:pt x="1636889" y="1230488"/>
                </a:lnTo>
                <a:lnTo>
                  <a:pt x="2540000" y="1490133"/>
                </a:lnTo>
                <a:lnTo>
                  <a:pt x="2980267" y="1885244"/>
                </a:lnTo>
                <a:lnTo>
                  <a:pt x="3318934" y="1309511"/>
                </a:lnTo>
                <a:lnTo>
                  <a:pt x="3262489" y="1253066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 cmpd="sng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orme libre 26"/>
          <p:cNvSpPr/>
          <p:nvPr/>
        </p:nvSpPr>
        <p:spPr>
          <a:xfrm>
            <a:off x="2506134" y="2257875"/>
            <a:ext cx="1354667" cy="1524000"/>
          </a:xfrm>
          <a:custGeom>
            <a:avLst/>
            <a:gdLst>
              <a:gd name="connsiteX0" fmla="*/ 1298223 w 1354667"/>
              <a:gd name="connsiteY0" fmla="*/ 0 h 1524000"/>
              <a:gd name="connsiteX1" fmla="*/ 0 w 1354667"/>
              <a:gd name="connsiteY1" fmla="*/ 1275644 h 1524000"/>
              <a:gd name="connsiteX2" fmla="*/ 248356 w 1354667"/>
              <a:gd name="connsiteY2" fmla="*/ 1524000 h 1524000"/>
              <a:gd name="connsiteX3" fmla="*/ 1162756 w 1354667"/>
              <a:gd name="connsiteY3" fmla="*/ 1422400 h 1524000"/>
              <a:gd name="connsiteX4" fmla="*/ 1354667 w 1354667"/>
              <a:gd name="connsiteY4" fmla="*/ 1207911 h 1524000"/>
              <a:gd name="connsiteX5" fmla="*/ 1298223 w 1354667"/>
              <a:gd name="connsiteY5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4667" h="1524000">
                <a:moveTo>
                  <a:pt x="1298223" y="0"/>
                </a:moveTo>
                <a:lnTo>
                  <a:pt x="0" y="1275644"/>
                </a:lnTo>
                <a:lnTo>
                  <a:pt x="248356" y="1524000"/>
                </a:lnTo>
                <a:lnTo>
                  <a:pt x="1162756" y="1422400"/>
                </a:lnTo>
                <a:lnTo>
                  <a:pt x="1354667" y="1207911"/>
                </a:lnTo>
                <a:lnTo>
                  <a:pt x="1298223" y="0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2416361" y="3675530"/>
            <a:ext cx="576064" cy="576064"/>
          </a:xfrm>
          <a:prstGeom prst="ellipse">
            <a:avLst/>
          </a:prstGeom>
          <a:solidFill>
            <a:srgbClr val="FFFF00">
              <a:alpha val="50000"/>
            </a:srgb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 16"/>
          <p:cNvSpPr/>
          <p:nvPr/>
        </p:nvSpPr>
        <p:spPr>
          <a:xfrm>
            <a:off x="3274541" y="3917092"/>
            <a:ext cx="580767" cy="1865870"/>
          </a:xfrm>
          <a:custGeom>
            <a:avLst/>
            <a:gdLst>
              <a:gd name="connsiteX0" fmla="*/ 259491 w 580767"/>
              <a:gd name="connsiteY0" fmla="*/ 1865870 h 1865870"/>
              <a:gd name="connsiteX1" fmla="*/ 0 w 580767"/>
              <a:gd name="connsiteY1" fmla="*/ 753762 h 1865870"/>
              <a:gd name="connsiteX2" fmla="*/ 24713 w 580767"/>
              <a:gd name="connsiteY2" fmla="*/ 654908 h 1865870"/>
              <a:gd name="connsiteX3" fmla="*/ 580767 w 580767"/>
              <a:gd name="connsiteY3" fmla="*/ 0 h 186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767" h="1865870">
                <a:moveTo>
                  <a:pt x="259491" y="1865870"/>
                </a:moveTo>
                <a:lnTo>
                  <a:pt x="0" y="753762"/>
                </a:lnTo>
                <a:lnTo>
                  <a:pt x="24713" y="654908"/>
                </a:lnTo>
                <a:lnTo>
                  <a:pt x="580767" y="0"/>
                </a:lnTo>
              </a:path>
            </a:pathLst>
          </a:custGeom>
          <a:noFill/>
          <a:ln w="76200" cap="rnd">
            <a:solidFill>
              <a:srgbClr val="FFFF00"/>
            </a:solidFill>
            <a:prstDash val="sysDot"/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 17"/>
          <p:cNvSpPr/>
          <p:nvPr/>
        </p:nvSpPr>
        <p:spPr>
          <a:xfrm>
            <a:off x="4127157" y="3892378"/>
            <a:ext cx="1643448" cy="1581665"/>
          </a:xfrm>
          <a:custGeom>
            <a:avLst/>
            <a:gdLst>
              <a:gd name="connsiteX0" fmla="*/ 0 w 1643448"/>
              <a:gd name="connsiteY0" fmla="*/ 0 h 1581665"/>
              <a:gd name="connsiteX1" fmla="*/ 1075038 w 1643448"/>
              <a:gd name="connsiteY1" fmla="*/ 926757 h 1581665"/>
              <a:gd name="connsiteX2" fmla="*/ 1124465 w 1643448"/>
              <a:gd name="connsiteY2" fmla="*/ 1075038 h 1581665"/>
              <a:gd name="connsiteX3" fmla="*/ 1149178 w 1643448"/>
              <a:gd name="connsiteY3" fmla="*/ 1544595 h 1581665"/>
              <a:gd name="connsiteX4" fmla="*/ 1643448 w 1643448"/>
              <a:gd name="connsiteY4" fmla="*/ 1581665 h 158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3448" h="1581665">
                <a:moveTo>
                  <a:pt x="0" y="0"/>
                </a:moveTo>
                <a:lnTo>
                  <a:pt x="1075038" y="926757"/>
                </a:lnTo>
                <a:lnTo>
                  <a:pt x="1124465" y="1075038"/>
                </a:lnTo>
                <a:lnTo>
                  <a:pt x="1149178" y="1544595"/>
                </a:lnTo>
                <a:lnTo>
                  <a:pt x="1643448" y="1581665"/>
                </a:lnTo>
              </a:path>
            </a:pathLst>
          </a:custGeom>
          <a:noFill/>
          <a:ln w="76200" cap="rnd">
            <a:solidFill>
              <a:srgbClr val="FFFF00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e libre 18"/>
          <p:cNvSpPr/>
          <p:nvPr/>
        </p:nvSpPr>
        <p:spPr>
          <a:xfrm>
            <a:off x="3323968" y="1198605"/>
            <a:ext cx="605481" cy="2347784"/>
          </a:xfrm>
          <a:custGeom>
            <a:avLst/>
            <a:gdLst>
              <a:gd name="connsiteX0" fmla="*/ 605481 w 605481"/>
              <a:gd name="connsiteY0" fmla="*/ 2347784 h 2347784"/>
              <a:gd name="connsiteX1" fmla="*/ 593124 w 605481"/>
              <a:gd name="connsiteY1" fmla="*/ 790833 h 2347784"/>
              <a:gd name="connsiteX2" fmla="*/ 0 w 605481"/>
              <a:gd name="connsiteY2" fmla="*/ 0 h 2347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5481" h="2347784">
                <a:moveTo>
                  <a:pt x="605481" y="2347784"/>
                </a:moveTo>
                <a:lnTo>
                  <a:pt x="593124" y="790833"/>
                </a:lnTo>
                <a:lnTo>
                  <a:pt x="0" y="0"/>
                </a:lnTo>
              </a:path>
            </a:pathLst>
          </a:custGeom>
          <a:noFill/>
          <a:ln w="76200" cap="rnd">
            <a:solidFill>
              <a:srgbClr val="FFFF00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libre 19"/>
          <p:cNvSpPr/>
          <p:nvPr/>
        </p:nvSpPr>
        <p:spPr>
          <a:xfrm>
            <a:off x="3830595" y="1099751"/>
            <a:ext cx="284205" cy="679622"/>
          </a:xfrm>
          <a:custGeom>
            <a:avLst/>
            <a:gdLst>
              <a:gd name="connsiteX0" fmla="*/ 0 w 284205"/>
              <a:gd name="connsiteY0" fmla="*/ 679622 h 679622"/>
              <a:gd name="connsiteX1" fmla="*/ 284205 w 284205"/>
              <a:gd name="connsiteY1" fmla="*/ 0 h 679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4205" h="679622">
                <a:moveTo>
                  <a:pt x="0" y="679622"/>
                </a:moveTo>
                <a:lnTo>
                  <a:pt x="284205" y="0"/>
                </a:lnTo>
              </a:path>
            </a:pathLst>
          </a:custGeom>
          <a:noFill/>
          <a:ln w="76200" cap="rnd">
            <a:solidFill>
              <a:srgbClr val="FFFF00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 20"/>
          <p:cNvSpPr/>
          <p:nvPr/>
        </p:nvSpPr>
        <p:spPr>
          <a:xfrm>
            <a:off x="3917092" y="1828800"/>
            <a:ext cx="3929449" cy="1050324"/>
          </a:xfrm>
          <a:custGeom>
            <a:avLst/>
            <a:gdLst>
              <a:gd name="connsiteX0" fmla="*/ 0 w 3929449"/>
              <a:gd name="connsiteY0" fmla="*/ 0 h 1050324"/>
              <a:gd name="connsiteX1" fmla="*/ 3929449 w 3929449"/>
              <a:gd name="connsiteY1" fmla="*/ 1050324 h 1050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29449" h="1050324">
                <a:moveTo>
                  <a:pt x="0" y="0"/>
                </a:moveTo>
                <a:lnTo>
                  <a:pt x="3929449" y="1050324"/>
                </a:lnTo>
              </a:path>
            </a:pathLst>
          </a:custGeom>
          <a:noFill/>
          <a:ln w="76200" cap="rnd">
            <a:solidFill>
              <a:srgbClr val="FFFF00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à coins arrondis 58"/>
          <p:cNvSpPr/>
          <p:nvPr/>
        </p:nvSpPr>
        <p:spPr>
          <a:xfrm>
            <a:off x="1835697" y="718409"/>
            <a:ext cx="1427308" cy="239120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v</a:t>
            </a:r>
            <a:r>
              <a:rPr lang="fr-FR" sz="1200" dirty="0" smtClean="0">
                <a:solidFill>
                  <a:schemeClr val="tx1"/>
                </a:solidFill>
              </a:rPr>
              <a:t>ers Comédie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0" name="Rectangle à coins arrondis 59"/>
          <p:cNvSpPr/>
          <p:nvPr/>
        </p:nvSpPr>
        <p:spPr>
          <a:xfrm>
            <a:off x="4284272" y="943498"/>
            <a:ext cx="1427308" cy="239120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v</a:t>
            </a:r>
            <a:r>
              <a:rPr lang="fr-FR" sz="1200" dirty="0" smtClean="0">
                <a:solidFill>
                  <a:schemeClr val="tx1"/>
                </a:solidFill>
              </a:rPr>
              <a:t>ers Polygone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2" name="Rectangle à coins arrondis 61"/>
          <p:cNvSpPr/>
          <p:nvPr/>
        </p:nvSpPr>
        <p:spPr>
          <a:xfrm>
            <a:off x="5871194" y="5354483"/>
            <a:ext cx="1427308" cy="239120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v</a:t>
            </a:r>
            <a:r>
              <a:rPr lang="fr-FR" sz="1200" dirty="0" smtClean="0">
                <a:solidFill>
                  <a:schemeClr val="tx1"/>
                </a:solidFill>
              </a:rPr>
              <a:t>ers Aiguerelles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4" name="Rectangle à coins arrondis 63"/>
          <p:cNvSpPr/>
          <p:nvPr/>
        </p:nvSpPr>
        <p:spPr>
          <a:xfrm>
            <a:off x="2992425" y="5927629"/>
            <a:ext cx="1427308" cy="239120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v</a:t>
            </a:r>
            <a:r>
              <a:rPr lang="fr-FR" sz="1200" dirty="0" smtClean="0">
                <a:solidFill>
                  <a:schemeClr val="tx1"/>
                </a:solidFill>
              </a:rPr>
              <a:t>ers Cité Mion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3541968" y="3366104"/>
            <a:ext cx="792088" cy="792088"/>
          </a:xfrm>
          <a:prstGeom prst="ellipse">
            <a:avLst/>
          </a:prstGeom>
          <a:solidFill>
            <a:srgbClr val="FFFF00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3593949" y="3302177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Place Carnot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42" name="Ellipse 41"/>
          <p:cNvSpPr/>
          <p:nvPr/>
        </p:nvSpPr>
        <p:spPr>
          <a:xfrm>
            <a:off x="4629989" y="1704290"/>
            <a:ext cx="576064" cy="576064"/>
          </a:xfrm>
          <a:prstGeom prst="ellipse">
            <a:avLst/>
          </a:prstGeom>
          <a:solidFill>
            <a:srgbClr val="FFFF00">
              <a:alpha val="50000"/>
            </a:srgb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 14"/>
          <p:cNvSpPr/>
          <p:nvPr/>
        </p:nvSpPr>
        <p:spPr>
          <a:xfrm>
            <a:off x="2889197" y="2850776"/>
            <a:ext cx="922084" cy="799140"/>
          </a:xfrm>
          <a:custGeom>
            <a:avLst/>
            <a:gdLst>
              <a:gd name="connsiteX0" fmla="*/ 922084 w 922084"/>
              <a:gd name="connsiteY0" fmla="*/ 799140 h 799140"/>
              <a:gd name="connsiteX1" fmla="*/ 0 w 922084"/>
              <a:gd name="connsiteY1" fmla="*/ 0 h 79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2084" h="799140">
                <a:moveTo>
                  <a:pt x="922084" y="799140"/>
                </a:moveTo>
                <a:lnTo>
                  <a:pt x="0" y="0"/>
                </a:lnTo>
              </a:path>
            </a:pathLst>
          </a:custGeom>
          <a:noFill/>
          <a:ln w="76200" cap="rnd">
            <a:solidFill>
              <a:srgbClr val="FFFF00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1"/>
          <p:cNvSpPr/>
          <p:nvPr/>
        </p:nvSpPr>
        <p:spPr>
          <a:xfrm>
            <a:off x="2543415" y="1344706"/>
            <a:ext cx="276625" cy="1337022"/>
          </a:xfrm>
          <a:custGeom>
            <a:avLst/>
            <a:gdLst>
              <a:gd name="connsiteX0" fmla="*/ 199785 w 276625"/>
              <a:gd name="connsiteY0" fmla="*/ 1337022 h 1337022"/>
              <a:gd name="connsiteX1" fmla="*/ 76840 w 276625"/>
              <a:gd name="connsiteY1" fmla="*/ 1221761 h 1337022"/>
              <a:gd name="connsiteX2" fmla="*/ 276625 w 276625"/>
              <a:gd name="connsiteY2" fmla="*/ 1006608 h 1337022"/>
              <a:gd name="connsiteX3" fmla="*/ 0 w 276625"/>
              <a:gd name="connsiteY3" fmla="*/ 0 h 133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625" h="1337022">
                <a:moveTo>
                  <a:pt x="199785" y="1337022"/>
                </a:moveTo>
                <a:lnTo>
                  <a:pt x="76840" y="1221761"/>
                </a:lnTo>
                <a:lnTo>
                  <a:pt x="276625" y="1006608"/>
                </a:lnTo>
                <a:lnTo>
                  <a:pt x="0" y="0"/>
                </a:lnTo>
              </a:path>
            </a:pathLst>
          </a:custGeom>
          <a:noFill/>
          <a:ln w="76200" cap="rnd">
            <a:solidFill>
              <a:srgbClr val="FFFF00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orme libre 22"/>
          <p:cNvSpPr/>
          <p:nvPr/>
        </p:nvSpPr>
        <p:spPr>
          <a:xfrm>
            <a:off x="1882588" y="1905640"/>
            <a:ext cx="891348" cy="437990"/>
          </a:xfrm>
          <a:custGeom>
            <a:avLst/>
            <a:gdLst>
              <a:gd name="connsiteX0" fmla="*/ 891348 w 891348"/>
              <a:gd name="connsiteY0" fmla="*/ 437990 h 437990"/>
              <a:gd name="connsiteX1" fmla="*/ 0 w 891348"/>
              <a:gd name="connsiteY1" fmla="*/ 0 h 43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91348" h="437990">
                <a:moveTo>
                  <a:pt x="891348" y="437990"/>
                </a:moveTo>
                <a:lnTo>
                  <a:pt x="0" y="0"/>
                </a:lnTo>
              </a:path>
            </a:pathLst>
          </a:custGeom>
          <a:noFill/>
          <a:ln w="76200" cap="rnd">
            <a:solidFill>
              <a:srgbClr val="FFFF00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libre 23"/>
          <p:cNvSpPr/>
          <p:nvPr/>
        </p:nvSpPr>
        <p:spPr>
          <a:xfrm>
            <a:off x="1698171" y="2935301"/>
            <a:ext cx="2013217" cy="868296"/>
          </a:xfrm>
          <a:custGeom>
            <a:avLst/>
            <a:gdLst>
              <a:gd name="connsiteX0" fmla="*/ 0 w 2013217"/>
              <a:gd name="connsiteY0" fmla="*/ 0 h 868296"/>
              <a:gd name="connsiteX1" fmla="*/ 952821 w 2013217"/>
              <a:gd name="connsiteY1" fmla="*/ 868296 h 868296"/>
              <a:gd name="connsiteX2" fmla="*/ 2013217 w 2013217"/>
              <a:gd name="connsiteY2" fmla="*/ 768403 h 86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13217" h="868296">
                <a:moveTo>
                  <a:pt x="0" y="0"/>
                </a:moveTo>
                <a:lnTo>
                  <a:pt x="952821" y="868296"/>
                </a:lnTo>
                <a:lnTo>
                  <a:pt x="2013217" y="768403"/>
                </a:lnTo>
              </a:path>
            </a:pathLst>
          </a:custGeom>
          <a:noFill/>
          <a:ln w="76200" cap="rnd">
            <a:solidFill>
              <a:srgbClr val="FFFF00"/>
            </a:solidFill>
            <a:prstDash val="sysDot"/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6367371" y="957529"/>
            <a:ext cx="2615771" cy="676407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7134153" y="1015848"/>
            <a:ext cx="1841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Principaux flux piétons</a:t>
            </a:r>
          </a:p>
          <a:p>
            <a:endParaRPr lang="fr-FR" sz="400" dirty="0" smtClean="0"/>
          </a:p>
          <a:p>
            <a:r>
              <a:rPr lang="fr-FR" sz="1400" dirty="0" smtClean="0"/>
              <a:t>Principaux flux vélos</a:t>
            </a:r>
            <a:endParaRPr lang="fr-FR" sz="1400" dirty="0"/>
          </a:p>
        </p:txBody>
      </p:sp>
      <p:cxnSp>
        <p:nvCxnSpPr>
          <p:cNvPr id="30" name="Connecteur droit 29"/>
          <p:cNvCxnSpPr/>
          <p:nvPr/>
        </p:nvCxnSpPr>
        <p:spPr>
          <a:xfrm>
            <a:off x="6516216" y="1182618"/>
            <a:ext cx="617937" cy="0"/>
          </a:xfrm>
          <a:prstGeom prst="line">
            <a:avLst/>
          </a:prstGeom>
          <a:ln w="76200" cap="rnd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/>
        </p:nvCxnSpPr>
        <p:spPr>
          <a:xfrm>
            <a:off x="6516216" y="1484784"/>
            <a:ext cx="617937" cy="0"/>
          </a:xfrm>
          <a:prstGeom prst="line">
            <a:avLst/>
          </a:prstGeom>
          <a:ln w="76200" cap="sq">
            <a:solidFill>
              <a:srgbClr val="92D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orme libre 56"/>
          <p:cNvSpPr/>
          <p:nvPr/>
        </p:nvSpPr>
        <p:spPr>
          <a:xfrm>
            <a:off x="345989" y="2384854"/>
            <a:ext cx="8501449" cy="1507524"/>
          </a:xfrm>
          <a:custGeom>
            <a:avLst/>
            <a:gdLst>
              <a:gd name="connsiteX0" fmla="*/ 0 w 8501449"/>
              <a:gd name="connsiteY0" fmla="*/ 0 h 1507524"/>
              <a:gd name="connsiteX1" fmla="*/ 1371600 w 8501449"/>
              <a:gd name="connsiteY1" fmla="*/ 729049 h 1507524"/>
              <a:gd name="connsiteX2" fmla="*/ 1977081 w 8501449"/>
              <a:gd name="connsiteY2" fmla="*/ 1309816 h 1507524"/>
              <a:gd name="connsiteX3" fmla="*/ 2261287 w 8501449"/>
              <a:gd name="connsiteY3" fmla="*/ 1507524 h 1507524"/>
              <a:gd name="connsiteX4" fmla="*/ 2520779 w 8501449"/>
              <a:gd name="connsiteY4" fmla="*/ 1507524 h 1507524"/>
              <a:gd name="connsiteX5" fmla="*/ 8501449 w 8501449"/>
              <a:gd name="connsiteY5" fmla="*/ 827903 h 150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01449" h="1507524">
                <a:moveTo>
                  <a:pt x="0" y="0"/>
                </a:moveTo>
                <a:lnTo>
                  <a:pt x="1371600" y="729049"/>
                </a:lnTo>
                <a:lnTo>
                  <a:pt x="1977081" y="1309816"/>
                </a:lnTo>
                <a:lnTo>
                  <a:pt x="2261287" y="1507524"/>
                </a:lnTo>
                <a:lnTo>
                  <a:pt x="2520779" y="1507524"/>
                </a:lnTo>
                <a:lnTo>
                  <a:pt x="8501449" y="827903"/>
                </a:lnTo>
              </a:path>
            </a:pathLst>
          </a:custGeom>
          <a:noFill/>
          <a:ln w="76200">
            <a:solidFill>
              <a:srgbClr val="92D050"/>
            </a:solidFill>
            <a:prstDash val="sysDash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Forme libre 57"/>
          <p:cNvSpPr/>
          <p:nvPr/>
        </p:nvSpPr>
        <p:spPr>
          <a:xfrm>
            <a:off x="2820570" y="4137468"/>
            <a:ext cx="2604046" cy="2535181"/>
          </a:xfrm>
          <a:custGeom>
            <a:avLst/>
            <a:gdLst>
              <a:gd name="connsiteX0" fmla="*/ 0 w 2520778"/>
              <a:gd name="connsiteY0" fmla="*/ 0 h 2446638"/>
              <a:gd name="connsiteX1" fmla="*/ 1037967 w 2520778"/>
              <a:gd name="connsiteY1" fmla="*/ 840259 h 2446638"/>
              <a:gd name="connsiteX2" fmla="*/ 2014151 w 2520778"/>
              <a:gd name="connsiteY2" fmla="*/ 1149178 h 2446638"/>
              <a:gd name="connsiteX3" fmla="*/ 2248930 w 2520778"/>
              <a:gd name="connsiteY3" fmla="*/ 1248032 h 2446638"/>
              <a:gd name="connsiteX4" fmla="*/ 2372497 w 2520778"/>
              <a:gd name="connsiteY4" fmla="*/ 1371600 h 2446638"/>
              <a:gd name="connsiteX5" fmla="*/ 2520778 w 2520778"/>
              <a:gd name="connsiteY5" fmla="*/ 2446638 h 2446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778" h="2446638">
                <a:moveTo>
                  <a:pt x="0" y="0"/>
                </a:moveTo>
                <a:lnTo>
                  <a:pt x="1037967" y="840259"/>
                </a:lnTo>
                <a:lnTo>
                  <a:pt x="2014151" y="1149178"/>
                </a:lnTo>
                <a:lnTo>
                  <a:pt x="2248930" y="1248032"/>
                </a:lnTo>
                <a:lnTo>
                  <a:pt x="2372497" y="1371600"/>
                </a:lnTo>
                <a:lnTo>
                  <a:pt x="2520778" y="2446638"/>
                </a:lnTo>
              </a:path>
            </a:pathLst>
          </a:custGeom>
          <a:noFill/>
          <a:ln w="76200">
            <a:solidFill>
              <a:srgbClr val="92D050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Forme libre 60"/>
          <p:cNvSpPr/>
          <p:nvPr/>
        </p:nvSpPr>
        <p:spPr>
          <a:xfrm>
            <a:off x="568411" y="4114800"/>
            <a:ext cx="2125362" cy="2261286"/>
          </a:xfrm>
          <a:custGeom>
            <a:avLst/>
            <a:gdLst>
              <a:gd name="connsiteX0" fmla="*/ 2125362 w 2125362"/>
              <a:gd name="connsiteY0" fmla="*/ 0 h 2261286"/>
              <a:gd name="connsiteX1" fmla="*/ 1692875 w 2125362"/>
              <a:gd name="connsiteY1" fmla="*/ 1272746 h 2261286"/>
              <a:gd name="connsiteX2" fmla="*/ 1594021 w 2125362"/>
              <a:gd name="connsiteY2" fmla="*/ 1705232 h 2261286"/>
              <a:gd name="connsiteX3" fmla="*/ 1445740 w 2125362"/>
              <a:gd name="connsiteY3" fmla="*/ 1816443 h 2261286"/>
              <a:gd name="connsiteX4" fmla="*/ 0 w 2125362"/>
              <a:gd name="connsiteY4" fmla="*/ 2261286 h 2261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5362" h="2261286">
                <a:moveTo>
                  <a:pt x="2125362" y="0"/>
                </a:moveTo>
                <a:lnTo>
                  <a:pt x="1692875" y="1272746"/>
                </a:lnTo>
                <a:lnTo>
                  <a:pt x="1594021" y="1705232"/>
                </a:lnTo>
                <a:lnTo>
                  <a:pt x="1445740" y="1816443"/>
                </a:lnTo>
                <a:lnTo>
                  <a:pt x="0" y="2261286"/>
                </a:lnTo>
              </a:path>
            </a:pathLst>
          </a:custGeom>
          <a:noFill/>
          <a:ln w="76200">
            <a:solidFill>
              <a:srgbClr val="92D050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3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5984">
            <a:off x="4763194" y="4826993"/>
            <a:ext cx="457739" cy="404117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8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9766">
            <a:off x="711568" y="2181919"/>
            <a:ext cx="457739" cy="404117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9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9334">
            <a:off x="7955429" y="2843125"/>
            <a:ext cx="457739" cy="404117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0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9376">
            <a:off x="775663" y="5685070"/>
            <a:ext cx="457739" cy="40411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71" name="Rectangle à coins arrondis 70"/>
          <p:cNvSpPr/>
          <p:nvPr/>
        </p:nvSpPr>
        <p:spPr>
          <a:xfrm>
            <a:off x="130964" y="2805533"/>
            <a:ext cx="1427308" cy="239120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v</a:t>
            </a:r>
            <a:r>
              <a:rPr lang="fr-FR" sz="1200" dirty="0" smtClean="0">
                <a:solidFill>
                  <a:schemeClr val="tx1"/>
                </a:solidFill>
              </a:rPr>
              <a:t>ers Gambetta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72" name="Forme libre 71"/>
          <p:cNvSpPr/>
          <p:nvPr/>
        </p:nvSpPr>
        <p:spPr>
          <a:xfrm flipV="1">
            <a:off x="5021885" y="5323949"/>
            <a:ext cx="697073" cy="45719"/>
          </a:xfrm>
          <a:custGeom>
            <a:avLst/>
            <a:gdLst>
              <a:gd name="connsiteX0" fmla="*/ 0 w 587829"/>
              <a:gd name="connsiteY0" fmla="*/ 0 h 26125"/>
              <a:gd name="connsiteX1" fmla="*/ 587829 w 587829"/>
              <a:gd name="connsiteY1" fmla="*/ 26125 h 2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7829" h="26125">
                <a:moveTo>
                  <a:pt x="0" y="0"/>
                </a:moveTo>
                <a:lnTo>
                  <a:pt x="587829" y="26125"/>
                </a:lnTo>
              </a:path>
            </a:pathLst>
          </a:custGeom>
          <a:noFill/>
          <a:ln w="76200">
            <a:solidFill>
              <a:srgbClr val="92D050"/>
            </a:solidFill>
            <a:prstDash val="sysDash"/>
            <a:headEnd w="lg" len="lg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Forme libre 72"/>
          <p:cNvSpPr/>
          <p:nvPr/>
        </p:nvSpPr>
        <p:spPr>
          <a:xfrm>
            <a:off x="2095309" y="5863188"/>
            <a:ext cx="68924" cy="399763"/>
          </a:xfrm>
          <a:custGeom>
            <a:avLst/>
            <a:gdLst>
              <a:gd name="connsiteX0" fmla="*/ 68924 w 68924"/>
              <a:gd name="connsiteY0" fmla="*/ 0 h 399763"/>
              <a:gd name="connsiteX1" fmla="*/ 0 w 68924"/>
              <a:gd name="connsiteY1" fmla="*/ 385978 h 399763"/>
              <a:gd name="connsiteX2" fmla="*/ 0 w 68924"/>
              <a:gd name="connsiteY2" fmla="*/ 399763 h 399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924" h="399763">
                <a:moveTo>
                  <a:pt x="68924" y="0"/>
                </a:moveTo>
                <a:lnTo>
                  <a:pt x="0" y="385978"/>
                </a:lnTo>
                <a:lnTo>
                  <a:pt x="0" y="399763"/>
                </a:lnTo>
              </a:path>
            </a:pathLst>
          </a:custGeom>
          <a:noFill/>
          <a:ln w="76200">
            <a:solidFill>
              <a:srgbClr val="92D050"/>
            </a:solidFill>
            <a:prstDash val="sysDash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à coins arrondis 48"/>
          <p:cNvSpPr/>
          <p:nvPr/>
        </p:nvSpPr>
        <p:spPr>
          <a:xfrm>
            <a:off x="7601858" y="3487410"/>
            <a:ext cx="1427308" cy="239120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v</a:t>
            </a:r>
            <a:r>
              <a:rPr lang="fr-FR" sz="1200" dirty="0" smtClean="0">
                <a:solidFill>
                  <a:schemeClr val="tx1"/>
                </a:solidFill>
              </a:rPr>
              <a:t>ers Rives du Lez</a:t>
            </a:r>
            <a:endParaRPr lang="fr-F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80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" t="11501" r="26439" b="22666"/>
          <a:stretch/>
        </p:blipFill>
        <p:spPr>
          <a:xfrm>
            <a:off x="35496" y="548680"/>
            <a:ext cx="9073008" cy="6275555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2697890" y="689454"/>
            <a:ext cx="3746318" cy="3746318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7" name="Ellipse 176"/>
          <p:cNvSpPr/>
          <p:nvPr/>
        </p:nvSpPr>
        <p:spPr>
          <a:xfrm>
            <a:off x="1571235" y="2595961"/>
            <a:ext cx="3746318" cy="3746318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Ellipse 177"/>
          <p:cNvSpPr/>
          <p:nvPr/>
        </p:nvSpPr>
        <p:spPr>
          <a:xfrm>
            <a:off x="1204508" y="1582876"/>
            <a:ext cx="3746318" cy="3746318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Ellipse 178"/>
          <p:cNvSpPr/>
          <p:nvPr/>
        </p:nvSpPr>
        <p:spPr>
          <a:xfrm>
            <a:off x="441749" y="3264977"/>
            <a:ext cx="3746318" cy="3746318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0" y="-947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Rappel des enjeux</a:t>
            </a:r>
            <a:endParaRPr lang="fr-FR" sz="2800" dirty="0" smtClean="0"/>
          </a:p>
        </p:txBody>
      </p:sp>
      <p:sp>
        <p:nvSpPr>
          <p:cNvPr id="11279" name="ZoneTexte 11278"/>
          <p:cNvSpPr txBox="1"/>
          <p:nvPr/>
        </p:nvSpPr>
        <p:spPr>
          <a:xfrm>
            <a:off x="3274540" y="153833"/>
            <a:ext cx="5708601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000" dirty="0"/>
              <a:t> </a:t>
            </a:r>
            <a:r>
              <a:rPr lang="fr-FR" sz="2000" dirty="0" smtClean="0"/>
              <a:t>    Privilégier l’accessibilité à la gare par les transports publics et les modes de déplacements doux</a:t>
            </a:r>
            <a:endParaRPr lang="fr-FR" sz="2000" dirty="0"/>
          </a:p>
        </p:txBody>
      </p:sp>
      <p:sp>
        <p:nvSpPr>
          <p:cNvPr id="11280" name="Ellipse 11279"/>
          <p:cNvSpPr/>
          <p:nvPr/>
        </p:nvSpPr>
        <p:spPr>
          <a:xfrm>
            <a:off x="3113681" y="68457"/>
            <a:ext cx="378525" cy="3785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4</a:t>
            </a:r>
          </a:p>
        </p:txBody>
      </p:sp>
      <p:sp>
        <p:nvSpPr>
          <p:cNvPr id="83" name="Triangle isocèle 82"/>
          <p:cNvSpPr/>
          <p:nvPr/>
        </p:nvSpPr>
        <p:spPr>
          <a:xfrm rot="2562578">
            <a:off x="2302722" y="4971377"/>
            <a:ext cx="223529" cy="192698"/>
          </a:xfrm>
          <a:prstGeom prst="triangle">
            <a:avLst/>
          </a:prstGeom>
          <a:solidFill>
            <a:srgbClr val="FFFF0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Triangle isocèle 83"/>
          <p:cNvSpPr/>
          <p:nvPr/>
        </p:nvSpPr>
        <p:spPr>
          <a:xfrm rot="13589236">
            <a:off x="3838512" y="3578908"/>
            <a:ext cx="106871" cy="92130"/>
          </a:xfrm>
          <a:prstGeom prst="triangle">
            <a:avLst/>
          </a:prstGeom>
          <a:solidFill>
            <a:srgbClr val="FFFF0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Triangle isocèle 84"/>
          <p:cNvSpPr/>
          <p:nvPr/>
        </p:nvSpPr>
        <p:spPr>
          <a:xfrm rot="18849046">
            <a:off x="3368423" y="4356652"/>
            <a:ext cx="106871" cy="92130"/>
          </a:xfrm>
          <a:prstGeom prst="triangle">
            <a:avLst/>
          </a:prstGeom>
          <a:solidFill>
            <a:srgbClr val="FFFF0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Triangle isocèle 85"/>
          <p:cNvSpPr/>
          <p:nvPr/>
        </p:nvSpPr>
        <p:spPr>
          <a:xfrm rot="2645116">
            <a:off x="2708892" y="4250423"/>
            <a:ext cx="106871" cy="92130"/>
          </a:xfrm>
          <a:prstGeom prst="triangle">
            <a:avLst/>
          </a:prstGeom>
          <a:solidFill>
            <a:srgbClr val="FFFF0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7" name="Connecteur droit avec flèche 86"/>
          <p:cNvCxnSpPr/>
          <p:nvPr/>
        </p:nvCxnSpPr>
        <p:spPr>
          <a:xfrm flipH="1">
            <a:off x="2500712" y="3679134"/>
            <a:ext cx="1320628" cy="1296500"/>
          </a:xfrm>
          <a:prstGeom prst="straightConnector1">
            <a:avLst/>
          </a:prstGeom>
          <a:ln w="50800" cap="rnd" cmpd="sng">
            <a:solidFill>
              <a:srgbClr val="FFFF00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Forme libre 87"/>
          <p:cNvSpPr/>
          <p:nvPr/>
        </p:nvSpPr>
        <p:spPr>
          <a:xfrm>
            <a:off x="3187425" y="3752051"/>
            <a:ext cx="190962" cy="311775"/>
          </a:xfrm>
          <a:custGeom>
            <a:avLst/>
            <a:gdLst>
              <a:gd name="connsiteX0" fmla="*/ 170822 w 246185"/>
              <a:gd name="connsiteY0" fmla="*/ 0 h 401934"/>
              <a:gd name="connsiteX1" fmla="*/ 0 w 246185"/>
              <a:gd name="connsiteY1" fmla="*/ 165798 h 401934"/>
              <a:gd name="connsiteX2" fmla="*/ 246185 w 246185"/>
              <a:gd name="connsiteY2" fmla="*/ 401934 h 40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185" h="401934">
                <a:moveTo>
                  <a:pt x="170822" y="0"/>
                </a:moveTo>
                <a:lnTo>
                  <a:pt x="0" y="165798"/>
                </a:lnTo>
                <a:lnTo>
                  <a:pt x="246185" y="401934"/>
                </a:lnTo>
              </a:path>
            </a:pathLst>
          </a:custGeom>
          <a:noFill/>
          <a:ln w="25400" cap="rnd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Forme libre 88"/>
          <p:cNvSpPr/>
          <p:nvPr/>
        </p:nvSpPr>
        <p:spPr>
          <a:xfrm>
            <a:off x="3280957" y="4262582"/>
            <a:ext cx="105224" cy="97430"/>
          </a:xfrm>
          <a:custGeom>
            <a:avLst/>
            <a:gdLst>
              <a:gd name="connsiteX0" fmla="*/ 135653 w 135653"/>
              <a:gd name="connsiteY0" fmla="*/ 125605 h 125605"/>
              <a:gd name="connsiteX1" fmla="*/ 0 w 135653"/>
              <a:gd name="connsiteY1" fmla="*/ 0 h 12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5653" h="125605">
                <a:moveTo>
                  <a:pt x="135653" y="125605"/>
                </a:moveTo>
                <a:lnTo>
                  <a:pt x="0" y="0"/>
                </a:lnTo>
              </a:path>
            </a:pathLst>
          </a:custGeom>
          <a:noFill/>
          <a:ln w="25400" cap="rnd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Forme libre 89"/>
          <p:cNvSpPr/>
          <p:nvPr/>
        </p:nvSpPr>
        <p:spPr>
          <a:xfrm>
            <a:off x="2805502" y="4110591"/>
            <a:ext cx="342951" cy="194859"/>
          </a:xfrm>
          <a:custGeom>
            <a:avLst/>
            <a:gdLst>
              <a:gd name="connsiteX0" fmla="*/ 0 w 442127"/>
              <a:gd name="connsiteY0" fmla="*/ 180871 h 251209"/>
              <a:gd name="connsiteX1" fmla="*/ 190919 w 442127"/>
              <a:gd name="connsiteY1" fmla="*/ 0 h 251209"/>
              <a:gd name="connsiteX2" fmla="*/ 442127 w 442127"/>
              <a:gd name="connsiteY2" fmla="*/ 251209 h 25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2127" h="251209">
                <a:moveTo>
                  <a:pt x="0" y="180871"/>
                </a:moveTo>
                <a:lnTo>
                  <a:pt x="190919" y="0"/>
                </a:lnTo>
                <a:lnTo>
                  <a:pt x="442127" y="251209"/>
                </a:lnTo>
              </a:path>
            </a:pathLst>
          </a:custGeom>
          <a:noFill/>
          <a:ln w="25400" cap="rnd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ZoneTexte 90"/>
          <p:cNvSpPr txBox="1"/>
          <p:nvPr/>
        </p:nvSpPr>
        <p:spPr>
          <a:xfrm>
            <a:off x="3790295" y="3700684"/>
            <a:ext cx="256395" cy="1671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>
                <a:solidFill>
                  <a:srgbClr val="FFFF00"/>
                </a:solidFill>
              </a:rPr>
              <a:t>WC</a:t>
            </a:r>
            <a:endParaRPr lang="fr-FR" sz="800" dirty="0">
              <a:solidFill>
                <a:srgbClr val="FFFF00"/>
              </a:solidFill>
            </a:endParaRPr>
          </a:p>
        </p:txBody>
      </p:sp>
      <p:pic>
        <p:nvPicPr>
          <p:cNvPr id="92" name="Image 91"/>
          <p:cNvPicPr>
            <a:picLocks noChangeAspect="1"/>
          </p:cNvPicPr>
          <p:nvPr/>
        </p:nvPicPr>
        <p:blipFill rotWithShape="1">
          <a:blip r:embed="rId3"/>
          <a:srcRect l="14247" t="16257" r="14944" b="12228"/>
          <a:stretch/>
        </p:blipFill>
        <p:spPr>
          <a:xfrm>
            <a:off x="3418337" y="4260962"/>
            <a:ext cx="109573" cy="110663"/>
          </a:xfrm>
          <a:prstGeom prst="rect">
            <a:avLst/>
          </a:prstGeom>
        </p:spPr>
      </p:pic>
      <p:sp>
        <p:nvSpPr>
          <p:cNvPr id="93" name="Forme libre 92"/>
          <p:cNvSpPr/>
          <p:nvPr/>
        </p:nvSpPr>
        <p:spPr>
          <a:xfrm>
            <a:off x="1985542" y="3279337"/>
            <a:ext cx="1595896" cy="1622166"/>
          </a:xfrm>
          <a:custGeom>
            <a:avLst/>
            <a:gdLst>
              <a:gd name="connsiteX0" fmla="*/ 0 w 2057400"/>
              <a:gd name="connsiteY0" fmla="*/ 1926167 h 2091267"/>
              <a:gd name="connsiteX1" fmla="*/ 156633 w 2057400"/>
              <a:gd name="connsiteY1" fmla="*/ 2091267 h 2091267"/>
              <a:gd name="connsiteX2" fmla="*/ 270933 w 2057400"/>
              <a:gd name="connsiteY2" fmla="*/ 1951567 h 2091267"/>
              <a:gd name="connsiteX3" fmla="*/ 347133 w 2057400"/>
              <a:gd name="connsiteY3" fmla="*/ 2027767 h 2091267"/>
              <a:gd name="connsiteX4" fmla="*/ 855133 w 2057400"/>
              <a:gd name="connsiteY4" fmla="*/ 1507067 h 2091267"/>
              <a:gd name="connsiteX5" fmla="*/ 795866 w 2057400"/>
              <a:gd name="connsiteY5" fmla="*/ 1443567 h 2091267"/>
              <a:gd name="connsiteX6" fmla="*/ 1261533 w 2057400"/>
              <a:gd name="connsiteY6" fmla="*/ 986367 h 2091267"/>
              <a:gd name="connsiteX7" fmla="*/ 1189566 w 2057400"/>
              <a:gd name="connsiteY7" fmla="*/ 901700 h 2091267"/>
              <a:gd name="connsiteX8" fmla="*/ 2057400 w 2057400"/>
              <a:gd name="connsiteY8" fmla="*/ 42334 h 2091267"/>
              <a:gd name="connsiteX9" fmla="*/ 1993900 w 2057400"/>
              <a:gd name="connsiteY9" fmla="*/ 0 h 2091267"/>
              <a:gd name="connsiteX10" fmla="*/ 0 w 2057400"/>
              <a:gd name="connsiteY10" fmla="*/ 1926167 h 209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57400" h="2091267">
                <a:moveTo>
                  <a:pt x="0" y="1926167"/>
                </a:moveTo>
                <a:lnTo>
                  <a:pt x="156633" y="2091267"/>
                </a:lnTo>
                <a:lnTo>
                  <a:pt x="270933" y="1951567"/>
                </a:lnTo>
                <a:lnTo>
                  <a:pt x="347133" y="2027767"/>
                </a:lnTo>
                <a:lnTo>
                  <a:pt x="855133" y="1507067"/>
                </a:lnTo>
                <a:lnTo>
                  <a:pt x="795866" y="1443567"/>
                </a:lnTo>
                <a:lnTo>
                  <a:pt x="1261533" y="986367"/>
                </a:lnTo>
                <a:lnTo>
                  <a:pt x="1189566" y="901700"/>
                </a:lnTo>
                <a:lnTo>
                  <a:pt x="2057400" y="42334"/>
                </a:lnTo>
                <a:lnTo>
                  <a:pt x="1993900" y="0"/>
                </a:lnTo>
                <a:lnTo>
                  <a:pt x="0" y="1926167"/>
                </a:lnTo>
                <a:close/>
              </a:path>
            </a:pathLst>
          </a:cu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Triangle isocèle 93"/>
          <p:cNvSpPr/>
          <p:nvPr/>
        </p:nvSpPr>
        <p:spPr>
          <a:xfrm rot="8203755">
            <a:off x="3149792" y="3573046"/>
            <a:ext cx="223529" cy="192698"/>
          </a:xfrm>
          <a:prstGeom prst="triangle">
            <a:avLst/>
          </a:prstGeom>
          <a:solidFill>
            <a:srgbClr val="FFFF0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Forme libre 94"/>
          <p:cNvSpPr/>
          <p:nvPr/>
        </p:nvSpPr>
        <p:spPr>
          <a:xfrm>
            <a:off x="3701216" y="2680994"/>
            <a:ext cx="748692" cy="1086917"/>
          </a:xfrm>
          <a:custGeom>
            <a:avLst/>
            <a:gdLst>
              <a:gd name="connsiteX0" fmla="*/ 0 w 965200"/>
              <a:gd name="connsiteY0" fmla="*/ 965200 h 1401233"/>
              <a:gd name="connsiteX1" fmla="*/ 622300 w 965200"/>
              <a:gd name="connsiteY1" fmla="*/ 355600 h 1401233"/>
              <a:gd name="connsiteX2" fmla="*/ 914400 w 965200"/>
              <a:gd name="connsiteY2" fmla="*/ 0 h 1401233"/>
              <a:gd name="connsiteX3" fmla="*/ 965200 w 965200"/>
              <a:gd name="connsiteY3" fmla="*/ 25400 h 1401233"/>
              <a:gd name="connsiteX4" fmla="*/ 626533 w 965200"/>
              <a:gd name="connsiteY4" fmla="*/ 436033 h 1401233"/>
              <a:gd name="connsiteX5" fmla="*/ 207433 w 965200"/>
              <a:gd name="connsiteY5" fmla="*/ 855133 h 1401233"/>
              <a:gd name="connsiteX6" fmla="*/ 461433 w 965200"/>
              <a:gd name="connsiteY6" fmla="*/ 1104900 h 1401233"/>
              <a:gd name="connsiteX7" fmla="*/ 376767 w 965200"/>
              <a:gd name="connsiteY7" fmla="*/ 1189567 h 1401233"/>
              <a:gd name="connsiteX8" fmla="*/ 495300 w 965200"/>
              <a:gd name="connsiteY8" fmla="*/ 1341967 h 1401233"/>
              <a:gd name="connsiteX9" fmla="*/ 427567 w 965200"/>
              <a:gd name="connsiteY9" fmla="*/ 1401233 h 1401233"/>
              <a:gd name="connsiteX10" fmla="*/ 0 w 965200"/>
              <a:gd name="connsiteY10" fmla="*/ 965200 h 140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200" h="1401233">
                <a:moveTo>
                  <a:pt x="0" y="965200"/>
                </a:moveTo>
                <a:lnTo>
                  <a:pt x="622300" y="355600"/>
                </a:lnTo>
                <a:lnTo>
                  <a:pt x="914400" y="0"/>
                </a:lnTo>
                <a:lnTo>
                  <a:pt x="965200" y="25400"/>
                </a:lnTo>
                <a:lnTo>
                  <a:pt x="626533" y="436033"/>
                </a:lnTo>
                <a:lnTo>
                  <a:pt x="207433" y="855133"/>
                </a:lnTo>
                <a:lnTo>
                  <a:pt x="461433" y="1104900"/>
                </a:lnTo>
                <a:lnTo>
                  <a:pt x="376767" y="1189567"/>
                </a:lnTo>
                <a:lnTo>
                  <a:pt x="495300" y="1341967"/>
                </a:lnTo>
                <a:lnTo>
                  <a:pt x="427567" y="1401233"/>
                </a:lnTo>
                <a:lnTo>
                  <a:pt x="0" y="965200"/>
                </a:lnTo>
                <a:close/>
              </a:path>
            </a:pathLst>
          </a:cu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Forme libre 95"/>
          <p:cNvSpPr/>
          <p:nvPr/>
        </p:nvSpPr>
        <p:spPr>
          <a:xfrm>
            <a:off x="2034798" y="4904787"/>
            <a:ext cx="522114" cy="440021"/>
          </a:xfrm>
          <a:custGeom>
            <a:avLst/>
            <a:gdLst>
              <a:gd name="connsiteX0" fmla="*/ 71966 w 673100"/>
              <a:gd name="connsiteY0" fmla="*/ 8467 h 567267"/>
              <a:gd name="connsiteX1" fmla="*/ 143933 w 673100"/>
              <a:gd name="connsiteY1" fmla="*/ 84667 h 567267"/>
              <a:gd name="connsiteX2" fmla="*/ 228600 w 673100"/>
              <a:gd name="connsiteY2" fmla="*/ 0 h 567267"/>
              <a:gd name="connsiteX3" fmla="*/ 673100 w 673100"/>
              <a:gd name="connsiteY3" fmla="*/ 440267 h 567267"/>
              <a:gd name="connsiteX4" fmla="*/ 554566 w 673100"/>
              <a:gd name="connsiteY4" fmla="*/ 567267 h 567267"/>
              <a:gd name="connsiteX5" fmla="*/ 0 w 673100"/>
              <a:gd name="connsiteY5" fmla="*/ 84667 h 567267"/>
              <a:gd name="connsiteX6" fmla="*/ 71966 w 673100"/>
              <a:gd name="connsiteY6" fmla="*/ 8467 h 56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3100" h="567267">
                <a:moveTo>
                  <a:pt x="71966" y="8467"/>
                </a:moveTo>
                <a:lnTo>
                  <a:pt x="143933" y="84667"/>
                </a:lnTo>
                <a:lnTo>
                  <a:pt x="228600" y="0"/>
                </a:lnTo>
                <a:lnTo>
                  <a:pt x="673100" y="440267"/>
                </a:lnTo>
                <a:lnTo>
                  <a:pt x="554566" y="567267"/>
                </a:lnTo>
                <a:lnTo>
                  <a:pt x="0" y="84667"/>
                </a:lnTo>
                <a:lnTo>
                  <a:pt x="71966" y="8467"/>
                </a:lnTo>
                <a:close/>
              </a:path>
            </a:pathLst>
          </a:cu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Triangle isocèle 96"/>
          <p:cNvSpPr/>
          <p:nvPr/>
        </p:nvSpPr>
        <p:spPr>
          <a:xfrm rot="12831327">
            <a:off x="4361050" y="2674047"/>
            <a:ext cx="106871" cy="92130"/>
          </a:xfrm>
          <a:prstGeom prst="triangle">
            <a:avLst/>
          </a:prstGeom>
          <a:solidFill>
            <a:srgbClr val="FFFF0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Forme libre 97"/>
          <p:cNvSpPr/>
          <p:nvPr/>
        </p:nvSpPr>
        <p:spPr>
          <a:xfrm>
            <a:off x="3827718" y="2773642"/>
            <a:ext cx="541816" cy="804515"/>
          </a:xfrm>
          <a:custGeom>
            <a:avLst/>
            <a:gdLst>
              <a:gd name="connsiteX0" fmla="*/ 698500 w 698500"/>
              <a:gd name="connsiteY0" fmla="*/ 0 h 1037167"/>
              <a:gd name="connsiteX1" fmla="*/ 482600 w 698500"/>
              <a:gd name="connsiteY1" fmla="*/ 258233 h 1037167"/>
              <a:gd name="connsiteX2" fmla="*/ 0 w 698500"/>
              <a:gd name="connsiteY2" fmla="*/ 723900 h 1037167"/>
              <a:gd name="connsiteX3" fmla="*/ 156633 w 698500"/>
              <a:gd name="connsiteY3" fmla="*/ 1003300 h 1037167"/>
              <a:gd name="connsiteX4" fmla="*/ 131233 w 698500"/>
              <a:gd name="connsiteY4" fmla="*/ 1037167 h 103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500" h="1037167">
                <a:moveTo>
                  <a:pt x="698500" y="0"/>
                </a:moveTo>
                <a:lnTo>
                  <a:pt x="482600" y="258233"/>
                </a:lnTo>
                <a:lnTo>
                  <a:pt x="0" y="723900"/>
                </a:lnTo>
                <a:lnTo>
                  <a:pt x="156633" y="1003300"/>
                </a:lnTo>
                <a:lnTo>
                  <a:pt x="131233" y="1037167"/>
                </a:lnTo>
              </a:path>
            </a:pathLst>
          </a:custGeom>
          <a:noFill/>
          <a:ln w="25400" cap="rnd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Forme libre 98"/>
          <p:cNvSpPr/>
          <p:nvPr/>
        </p:nvSpPr>
        <p:spPr>
          <a:xfrm>
            <a:off x="191501" y="5050547"/>
            <a:ext cx="1460297" cy="942934"/>
          </a:xfrm>
          <a:custGeom>
            <a:avLst/>
            <a:gdLst>
              <a:gd name="connsiteX0" fmla="*/ 0 w 1882589"/>
              <a:gd name="connsiteY0" fmla="*/ 1140310 h 1215614"/>
              <a:gd name="connsiteX1" fmla="*/ 376518 w 1882589"/>
              <a:gd name="connsiteY1" fmla="*/ 1215614 h 1215614"/>
              <a:gd name="connsiteX2" fmla="*/ 710005 w 1882589"/>
              <a:gd name="connsiteY2" fmla="*/ 1161825 h 1215614"/>
              <a:gd name="connsiteX3" fmla="*/ 1882589 w 1882589"/>
              <a:gd name="connsiteY3" fmla="*/ 0 h 121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2589" h="1215614">
                <a:moveTo>
                  <a:pt x="0" y="1140310"/>
                </a:moveTo>
                <a:lnTo>
                  <a:pt x="376518" y="1215614"/>
                </a:lnTo>
                <a:lnTo>
                  <a:pt x="710005" y="1161825"/>
                </a:lnTo>
                <a:lnTo>
                  <a:pt x="1882589" y="0"/>
                </a:lnTo>
              </a:path>
            </a:pathLst>
          </a:cu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Forme libre 99"/>
          <p:cNvSpPr/>
          <p:nvPr/>
        </p:nvSpPr>
        <p:spPr>
          <a:xfrm>
            <a:off x="4430534" y="872303"/>
            <a:ext cx="1093935" cy="1724945"/>
          </a:xfrm>
          <a:custGeom>
            <a:avLst/>
            <a:gdLst>
              <a:gd name="connsiteX0" fmla="*/ 742278 w 742278"/>
              <a:gd name="connsiteY0" fmla="*/ 0 h 720762"/>
              <a:gd name="connsiteX1" fmla="*/ 484094 w 742278"/>
              <a:gd name="connsiteY1" fmla="*/ 505609 h 720762"/>
              <a:gd name="connsiteX2" fmla="*/ 268941 w 742278"/>
              <a:gd name="connsiteY2" fmla="*/ 688489 h 720762"/>
              <a:gd name="connsiteX3" fmla="*/ 75304 w 742278"/>
              <a:gd name="connsiteY3" fmla="*/ 710005 h 720762"/>
              <a:gd name="connsiteX4" fmla="*/ 0 w 742278"/>
              <a:gd name="connsiteY4" fmla="*/ 720762 h 720762"/>
              <a:gd name="connsiteX0" fmla="*/ 1410280 w 1410280"/>
              <a:gd name="connsiteY0" fmla="*/ 0 h 2223767"/>
              <a:gd name="connsiteX1" fmla="*/ 484094 w 1410280"/>
              <a:gd name="connsiteY1" fmla="*/ 2008614 h 2223767"/>
              <a:gd name="connsiteX2" fmla="*/ 268941 w 1410280"/>
              <a:gd name="connsiteY2" fmla="*/ 2191494 h 2223767"/>
              <a:gd name="connsiteX3" fmla="*/ 75304 w 1410280"/>
              <a:gd name="connsiteY3" fmla="*/ 2213010 h 2223767"/>
              <a:gd name="connsiteX4" fmla="*/ 0 w 1410280"/>
              <a:gd name="connsiteY4" fmla="*/ 2223767 h 2223767"/>
              <a:gd name="connsiteX0" fmla="*/ 1410280 w 1410280"/>
              <a:gd name="connsiteY0" fmla="*/ 0 h 2223767"/>
              <a:gd name="connsiteX1" fmla="*/ 562682 w 1410280"/>
              <a:gd name="connsiteY1" fmla="*/ 1782672 h 2223767"/>
              <a:gd name="connsiteX2" fmla="*/ 268941 w 1410280"/>
              <a:gd name="connsiteY2" fmla="*/ 2191494 h 2223767"/>
              <a:gd name="connsiteX3" fmla="*/ 75304 w 1410280"/>
              <a:gd name="connsiteY3" fmla="*/ 2213010 h 2223767"/>
              <a:gd name="connsiteX4" fmla="*/ 0 w 1410280"/>
              <a:gd name="connsiteY4" fmla="*/ 2223767 h 2223767"/>
              <a:gd name="connsiteX0" fmla="*/ 1410280 w 1410280"/>
              <a:gd name="connsiteY0" fmla="*/ 0 h 2223767"/>
              <a:gd name="connsiteX1" fmla="*/ 562682 w 1410280"/>
              <a:gd name="connsiteY1" fmla="*/ 1782672 h 2223767"/>
              <a:gd name="connsiteX2" fmla="*/ 268941 w 1410280"/>
              <a:gd name="connsiteY2" fmla="*/ 2191494 h 2223767"/>
              <a:gd name="connsiteX3" fmla="*/ 75304 w 1410280"/>
              <a:gd name="connsiteY3" fmla="*/ 2213010 h 2223767"/>
              <a:gd name="connsiteX4" fmla="*/ 0 w 1410280"/>
              <a:gd name="connsiteY4" fmla="*/ 2223767 h 2223767"/>
              <a:gd name="connsiteX0" fmla="*/ 1410280 w 1410280"/>
              <a:gd name="connsiteY0" fmla="*/ 0 h 2223767"/>
              <a:gd name="connsiteX1" fmla="*/ 562682 w 1410280"/>
              <a:gd name="connsiteY1" fmla="*/ 1782672 h 2223767"/>
              <a:gd name="connsiteX2" fmla="*/ 268941 w 1410280"/>
              <a:gd name="connsiteY2" fmla="*/ 2191494 h 2223767"/>
              <a:gd name="connsiteX3" fmla="*/ 75304 w 1410280"/>
              <a:gd name="connsiteY3" fmla="*/ 2213010 h 2223767"/>
              <a:gd name="connsiteX4" fmla="*/ 0 w 1410280"/>
              <a:gd name="connsiteY4" fmla="*/ 2223767 h 2223767"/>
              <a:gd name="connsiteX0" fmla="*/ 1410280 w 1410280"/>
              <a:gd name="connsiteY0" fmla="*/ 0 h 2223767"/>
              <a:gd name="connsiteX1" fmla="*/ 562682 w 1410280"/>
              <a:gd name="connsiteY1" fmla="*/ 1782672 h 2223767"/>
              <a:gd name="connsiteX2" fmla="*/ 268941 w 1410280"/>
              <a:gd name="connsiteY2" fmla="*/ 2191494 h 2223767"/>
              <a:gd name="connsiteX3" fmla="*/ 75304 w 1410280"/>
              <a:gd name="connsiteY3" fmla="*/ 2213010 h 2223767"/>
              <a:gd name="connsiteX4" fmla="*/ 0 w 1410280"/>
              <a:gd name="connsiteY4" fmla="*/ 2223767 h 2223767"/>
              <a:gd name="connsiteX0" fmla="*/ 1410280 w 1410280"/>
              <a:gd name="connsiteY0" fmla="*/ 0 h 2223767"/>
              <a:gd name="connsiteX1" fmla="*/ 562682 w 1410280"/>
              <a:gd name="connsiteY1" fmla="*/ 1782672 h 2223767"/>
              <a:gd name="connsiteX2" fmla="*/ 268941 w 1410280"/>
              <a:gd name="connsiteY2" fmla="*/ 2191494 h 2223767"/>
              <a:gd name="connsiteX3" fmla="*/ 75304 w 1410280"/>
              <a:gd name="connsiteY3" fmla="*/ 2213010 h 2223767"/>
              <a:gd name="connsiteX4" fmla="*/ 0 w 1410280"/>
              <a:gd name="connsiteY4" fmla="*/ 2223767 h 222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0280" h="2223767">
                <a:moveTo>
                  <a:pt x="1410280" y="0"/>
                </a:moveTo>
                <a:cubicBezTo>
                  <a:pt x="1127747" y="594224"/>
                  <a:pt x="835392" y="1384920"/>
                  <a:pt x="562682" y="1782672"/>
                </a:cubicBezTo>
                <a:lnTo>
                  <a:pt x="268941" y="2191494"/>
                </a:lnTo>
                <a:lnTo>
                  <a:pt x="75304" y="2213010"/>
                </a:lnTo>
                <a:lnTo>
                  <a:pt x="0" y="2223767"/>
                </a:lnTo>
              </a:path>
            </a:pathLst>
          </a:cu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Forme libre 100"/>
          <p:cNvSpPr/>
          <p:nvPr/>
        </p:nvSpPr>
        <p:spPr>
          <a:xfrm>
            <a:off x="3053682" y="3147988"/>
            <a:ext cx="592463" cy="241993"/>
          </a:xfrm>
          <a:custGeom>
            <a:avLst/>
            <a:gdLst>
              <a:gd name="connsiteX0" fmla="*/ 0 w 763793"/>
              <a:gd name="connsiteY0" fmla="*/ 75304 h 311972"/>
              <a:gd name="connsiteX1" fmla="*/ 86061 w 763793"/>
              <a:gd name="connsiteY1" fmla="*/ 279699 h 311972"/>
              <a:gd name="connsiteX2" fmla="*/ 204396 w 763793"/>
              <a:gd name="connsiteY2" fmla="*/ 311972 h 311972"/>
              <a:gd name="connsiteX3" fmla="*/ 376518 w 763793"/>
              <a:gd name="connsiteY3" fmla="*/ 290456 h 311972"/>
              <a:gd name="connsiteX4" fmla="*/ 602429 w 763793"/>
              <a:gd name="connsiteY4" fmla="*/ 161365 h 311972"/>
              <a:gd name="connsiteX5" fmla="*/ 763793 w 763793"/>
              <a:gd name="connsiteY5" fmla="*/ 0 h 31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3793" h="311972">
                <a:moveTo>
                  <a:pt x="0" y="75304"/>
                </a:moveTo>
                <a:lnTo>
                  <a:pt x="86061" y="279699"/>
                </a:lnTo>
                <a:lnTo>
                  <a:pt x="204396" y="311972"/>
                </a:lnTo>
                <a:lnTo>
                  <a:pt x="376518" y="290456"/>
                </a:lnTo>
                <a:lnTo>
                  <a:pt x="602429" y="161365"/>
                </a:lnTo>
                <a:lnTo>
                  <a:pt x="763793" y="0"/>
                </a:lnTo>
              </a:path>
            </a:pathLst>
          </a:cu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Rectangle 101"/>
          <p:cNvSpPr/>
          <p:nvPr/>
        </p:nvSpPr>
        <p:spPr>
          <a:xfrm rot="20566712">
            <a:off x="2756533" y="2105350"/>
            <a:ext cx="185373" cy="906005"/>
          </a:xfrm>
          <a:prstGeom prst="rect">
            <a:avLst/>
          </a:prstGeom>
          <a:solidFill>
            <a:srgbClr val="FFFF00">
              <a:alpha val="25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Forme libre 102"/>
          <p:cNvSpPr/>
          <p:nvPr/>
        </p:nvSpPr>
        <p:spPr>
          <a:xfrm>
            <a:off x="2686523" y="2038163"/>
            <a:ext cx="400538" cy="1877525"/>
          </a:xfrm>
          <a:custGeom>
            <a:avLst/>
            <a:gdLst>
              <a:gd name="connsiteX0" fmla="*/ 0 w 516367"/>
              <a:gd name="connsiteY0" fmla="*/ 0 h 2420471"/>
              <a:gd name="connsiteX1" fmla="*/ 484094 w 516367"/>
              <a:gd name="connsiteY1" fmla="*/ 1570616 h 2420471"/>
              <a:gd name="connsiteX2" fmla="*/ 516367 w 516367"/>
              <a:gd name="connsiteY2" fmla="*/ 1764254 h 2420471"/>
              <a:gd name="connsiteX3" fmla="*/ 462579 w 516367"/>
              <a:gd name="connsiteY3" fmla="*/ 2054711 h 2420471"/>
              <a:gd name="connsiteX4" fmla="*/ 118334 w 516367"/>
              <a:gd name="connsiteY4" fmla="*/ 2420471 h 2420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367" h="2420471">
                <a:moveTo>
                  <a:pt x="0" y="0"/>
                </a:moveTo>
                <a:lnTo>
                  <a:pt x="484094" y="1570616"/>
                </a:lnTo>
                <a:lnTo>
                  <a:pt x="516367" y="1764254"/>
                </a:lnTo>
                <a:lnTo>
                  <a:pt x="462579" y="2054711"/>
                </a:lnTo>
                <a:lnTo>
                  <a:pt x="118334" y="2420471"/>
                </a:lnTo>
              </a:path>
            </a:pathLst>
          </a:cu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Rectangle 103"/>
          <p:cNvSpPr/>
          <p:nvPr/>
        </p:nvSpPr>
        <p:spPr>
          <a:xfrm rot="17795488">
            <a:off x="2414280" y="2974913"/>
            <a:ext cx="185373" cy="550752"/>
          </a:xfrm>
          <a:prstGeom prst="rect">
            <a:avLst/>
          </a:prstGeom>
          <a:solidFill>
            <a:srgbClr val="FFFF00">
              <a:alpha val="25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Forme libre 104"/>
          <p:cNvSpPr/>
          <p:nvPr/>
        </p:nvSpPr>
        <p:spPr>
          <a:xfrm>
            <a:off x="216535" y="2054851"/>
            <a:ext cx="2703635" cy="2720324"/>
          </a:xfrm>
          <a:custGeom>
            <a:avLst/>
            <a:gdLst>
              <a:gd name="connsiteX0" fmla="*/ 2173045 w 3485478"/>
              <a:gd name="connsiteY0" fmla="*/ 3506993 h 3506993"/>
              <a:gd name="connsiteX1" fmla="*/ 3377901 w 3485478"/>
              <a:gd name="connsiteY1" fmla="*/ 2323652 h 3506993"/>
              <a:gd name="connsiteX2" fmla="*/ 3485478 w 3485478"/>
              <a:gd name="connsiteY2" fmla="*/ 2108499 h 3506993"/>
              <a:gd name="connsiteX3" fmla="*/ 3474720 w 3485478"/>
              <a:gd name="connsiteY3" fmla="*/ 1893346 h 3506993"/>
              <a:gd name="connsiteX4" fmla="*/ 3410174 w 3485478"/>
              <a:gd name="connsiteY4" fmla="*/ 1775012 h 3506993"/>
              <a:gd name="connsiteX5" fmla="*/ 0 w 3485478"/>
              <a:gd name="connsiteY5" fmla="*/ 0 h 350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85478" h="3506993">
                <a:moveTo>
                  <a:pt x="2173045" y="3506993"/>
                </a:moveTo>
                <a:lnTo>
                  <a:pt x="3377901" y="2323652"/>
                </a:lnTo>
                <a:lnTo>
                  <a:pt x="3485478" y="2108499"/>
                </a:lnTo>
                <a:lnTo>
                  <a:pt x="3474720" y="1893346"/>
                </a:lnTo>
                <a:lnTo>
                  <a:pt x="3410174" y="1775012"/>
                </a:lnTo>
                <a:lnTo>
                  <a:pt x="0" y="0"/>
                </a:lnTo>
              </a:path>
            </a:pathLst>
          </a:cu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6" name="Image 1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57394">
            <a:off x="6066281" y="4732129"/>
            <a:ext cx="586395" cy="420880"/>
          </a:xfrm>
          <a:prstGeom prst="rect">
            <a:avLst/>
          </a:prstGeom>
        </p:spPr>
      </p:pic>
      <p:sp>
        <p:nvSpPr>
          <p:cNvPr id="107" name="Forme libre 106"/>
          <p:cNvSpPr/>
          <p:nvPr/>
        </p:nvSpPr>
        <p:spPr>
          <a:xfrm>
            <a:off x="2778313" y="2588903"/>
            <a:ext cx="4188965" cy="2837148"/>
          </a:xfrm>
          <a:custGeom>
            <a:avLst/>
            <a:gdLst>
              <a:gd name="connsiteX0" fmla="*/ 0 w 5400339"/>
              <a:gd name="connsiteY0" fmla="*/ 1011218 h 3657600"/>
              <a:gd name="connsiteX1" fmla="*/ 268941 w 5400339"/>
              <a:gd name="connsiteY1" fmla="*/ 1151068 h 3657600"/>
              <a:gd name="connsiteX2" fmla="*/ 473336 w 5400339"/>
              <a:gd name="connsiteY2" fmla="*/ 1172583 h 3657600"/>
              <a:gd name="connsiteX3" fmla="*/ 731520 w 5400339"/>
              <a:gd name="connsiteY3" fmla="*/ 1086522 h 3657600"/>
              <a:gd name="connsiteX4" fmla="*/ 1667435 w 5400339"/>
              <a:gd name="connsiteY4" fmla="*/ 161364 h 3657600"/>
              <a:gd name="connsiteX5" fmla="*/ 1925619 w 5400339"/>
              <a:gd name="connsiteY5" fmla="*/ 0 h 3657600"/>
              <a:gd name="connsiteX6" fmla="*/ 2194560 w 5400339"/>
              <a:gd name="connsiteY6" fmla="*/ 0 h 3657600"/>
              <a:gd name="connsiteX7" fmla="*/ 3754419 w 5400339"/>
              <a:gd name="connsiteY7" fmla="*/ 2000922 h 3657600"/>
              <a:gd name="connsiteX8" fmla="*/ 3937299 w 5400339"/>
              <a:gd name="connsiteY8" fmla="*/ 2151529 h 3657600"/>
              <a:gd name="connsiteX9" fmla="*/ 4206240 w 5400339"/>
              <a:gd name="connsiteY9" fmla="*/ 2495774 h 3657600"/>
              <a:gd name="connsiteX10" fmla="*/ 4927002 w 5400339"/>
              <a:gd name="connsiteY10" fmla="*/ 3453204 h 3657600"/>
              <a:gd name="connsiteX11" fmla="*/ 5109882 w 5400339"/>
              <a:gd name="connsiteY11" fmla="*/ 3625327 h 3657600"/>
              <a:gd name="connsiteX12" fmla="*/ 5238974 w 5400339"/>
              <a:gd name="connsiteY12" fmla="*/ 3657600 h 3657600"/>
              <a:gd name="connsiteX13" fmla="*/ 5368066 w 5400339"/>
              <a:gd name="connsiteY13" fmla="*/ 3657600 h 3657600"/>
              <a:gd name="connsiteX14" fmla="*/ 5400339 w 5400339"/>
              <a:gd name="connsiteY14" fmla="*/ 3657600 h 3657600"/>
              <a:gd name="connsiteX15" fmla="*/ 5400339 w 5400339"/>
              <a:gd name="connsiteY15" fmla="*/ 3646842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00339" h="3657600">
                <a:moveTo>
                  <a:pt x="0" y="1011218"/>
                </a:moveTo>
                <a:lnTo>
                  <a:pt x="268941" y="1151068"/>
                </a:lnTo>
                <a:lnTo>
                  <a:pt x="473336" y="1172583"/>
                </a:lnTo>
                <a:lnTo>
                  <a:pt x="731520" y="1086522"/>
                </a:lnTo>
                <a:lnTo>
                  <a:pt x="1667435" y="161364"/>
                </a:lnTo>
                <a:lnTo>
                  <a:pt x="1925619" y="0"/>
                </a:lnTo>
                <a:lnTo>
                  <a:pt x="2194560" y="0"/>
                </a:lnTo>
                <a:lnTo>
                  <a:pt x="3754419" y="2000922"/>
                </a:lnTo>
                <a:lnTo>
                  <a:pt x="3937299" y="2151529"/>
                </a:lnTo>
                <a:lnTo>
                  <a:pt x="4206240" y="2495774"/>
                </a:lnTo>
                <a:lnTo>
                  <a:pt x="4927002" y="3453204"/>
                </a:lnTo>
                <a:lnTo>
                  <a:pt x="5109882" y="3625327"/>
                </a:lnTo>
                <a:lnTo>
                  <a:pt x="5238974" y="3657600"/>
                </a:lnTo>
                <a:lnTo>
                  <a:pt x="5368066" y="3657600"/>
                </a:lnTo>
                <a:lnTo>
                  <a:pt x="5400339" y="3657600"/>
                </a:lnTo>
                <a:lnTo>
                  <a:pt x="5400339" y="3646842"/>
                </a:lnTo>
              </a:path>
            </a:pathLst>
          </a:cu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Forme libre 107"/>
          <p:cNvSpPr/>
          <p:nvPr/>
        </p:nvSpPr>
        <p:spPr>
          <a:xfrm>
            <a:off x="3026485" y="2993652"/>
            <a:ext cx="176877" cy="611352"/>
          </a:xfrm>
          <a:custGeom>
            <a:avLst/>
            <a:gdLst>
              <a:gd name="connsiteX0" fmla="*/ 0 w 254000"/>
              <a:gd name="connsiteY0" fmla="*/ 0 h 681567"/>
              <a:gd name="connsiteX1" fmla="*/ 254000 w 254000"/>
              <a:gd name="connsiteY1" fmla="*/ 681567 h 681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4000" h="681567">
                <a:moveTo>
                  <a:pt x="0" y="0"/>
                </a:moveTo>
                <a:lnTo>
                  <a:pt x="254000" y="681567"/>
                </a:lnTo>
              </a:path>
            </a:pathLst>
          </a:custGeom>
          <a:noFill/>
          <a:ln w="25400" cap="rnd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Forme libre 108"/>
          <p:cNvSpPr/>
          <p:nvPr/>
        </p:nvSpPr>
        <p:spPr>
          <a:xfrm>
            <a:off x="2934541" y="3029774"/>
            <a:ext cx="244310" cy="544210"/>
          </a:xfrm>
          <a:custGeom>
            <a:avLst/>
            <a:gdLst>
              <a:gd name="connsiteX0" fmla="*/ 0 w 241300"/>
              <a:gd name="connsiteY0" fmla="*/ 0 h 757767"/>
              <a:gd name="connsiteX1" fmla="*/ 241300 w 241300"/>
              <a:gd name="connsiteY1" fmla="*/ 757767 h 75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1300" h="757767">
                <a:moveTo>
                  <a:pt x="0" y="0"/>
                </a:moveTo>
                <a:lnTo>
                  <a:pt x="241300" y="757767"/>
                </a:lnTo>
              </a:path>
            </a:pathLst>
          </a:custGeom>
          <a:noFill/>
          <a:ln w="25400" cap="rnd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Forme libre 109"/>
          <p:cNvSpPr/>
          <p:nvPr/>
        </p:nvSpPr>
        <p:spPr>
          <a:xfrm>
            <a:off x="2806476" y="3328593"/>
            <a:ext cx="346739" cy="289239"/>
          </a:xfrm>
          <a:custGeom>
            <a:avLst/>
            <a:gdLst>
              <a:gd name="connsiteX0" fmla="*/ 0 w 410633"/>
              <a:gd name="connsiteY0" fmla="*/ 0 h 368300"/>
              <a:gd name="connsiteX1" fmla="*/ 410633 w 410633"/>
              <a:gd name="connsiteY1" fmla="*/ 368300 h 3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0633" h="368300">
                <a:moveTo>
                  <a:pt x="0" y="0"/>
                </a:moveTo>
                <a:lnTo>
                  <a:pt x="410633" y="368300"/>
                </a:lnTo>
              </a:path>
            </a:pathLst>
          </a:custGeom>
          <a:noFill/>
          <a:ln w="25400" cap="rnd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Forme libre 110"/>
          <p:cNvSpPr/>
          <p:nvPr/>
        </p:nvSpPr>
        <p:spPr>
          <a:xfrm>
            <a:off x="2740801" y="3450092"/>
            <a:ext cx="438051" cy="162585"/>
          </a:xfrm>
          <a:custGeom>
            <a:avLst/>
            <a:gdLst>
              <a:gd name="connsiteX0" fmla="*/ 0 w 491067"/>
              <a:gd name="connsiteY0" fmla="*/ 0 h 215900"/>
              <a:gd name="connsiteX1" fmla="*/ 491067 w 491067"/>
              <a:gd name="connsiteY1" fmla="*/ 21590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1067" h="215900">
                <a:moveTo>
                  <a:pt x="0" y="0"/>
                </a:moveTo>
                <a:lnTo>
                  <a:pt x="491067" y="215900"/>
                </a:lnTo>
              </a:path>
            </a:pathLst>
          </a:custGeom>
          <a:noFill/>
          <a:ln w="25400" cap="rnd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Forme libre 111"/>
          <p:cNvSpPr/>
          <p:nvPr/>
        </p:nvSpPr>
        <p:spPr>
          <a:xfrm>
            <a:off x="448495" y="2239463"/>
            <a:ext cx="1386696" cy="1673599"/>
          </a:xfrm>
          <a:custGeom>
            <a:avLst/>
            <a:gdLst>
              <a:gd name="connsiteX0" fmla="*/ 1787703 w 1787703"/>
              <a:gd name="connsiteY0" fmla="*/ 2157573 h 2157573"/>
              <a:gd name="connsiteX1" fmla="*/ 1684962 w 1787703"/>
              <a:gd name="connsiteY1" fmla="*/ 2003461 h 2157573"/>
              <a:gd name="connsiteX2" fmla="*/ 1284269 w 1787703"/>
              <a:gd name="connsiteY2" fmla="*/ 1684962 h 2157573"/>
              <a:gd name="connsiteX3" fmla="*/ 226031 w 1787703"/>
              <a:gd name="connsiteY3" fmla="*/ 996593 h 2157573"/>
              <a:gd name="connsiteX4" fmla="*/ 154112 w 1787703"/>
              <a:gd name="connsiteY4" fmla="*/ 801384 h 2157573"/>
              <a:gd name="connsiteX5" fmla="*/ 0 w 1787703"/>
              <a:gd name="connsiteY5" fmla="*/ 0 h 2157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7703" h="2157573">
                <a:moveTo>
                  <a:pt x="1787703" y="2157573"/>
                </a:moveTo>
                <a:lnTo>
                  <a:pt x="1684962" y="2003461"/>
                </a:lnTo>
                <a:lnTo>
                  <a:pt x="1284269" y="1684962"/>
                </a:lnTo>
                <a:lnTo>
                  <a:pt x="226031" y="996593"/>
                </a:lnTo>
                <a:lnTo>
                  <a:pt x="154112" y="801384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Rectangle 112"/>
          <p:cNvSpPr/>
          <p:nvPr/>
        </p:nvSpPr>
        <p:spPr>
          <a:xfrm rot="2518085">
            <a:off x="1982077" y="5035333"/>
            <a:ext cx="224327" cy="45219"/>
          </a:xfrm>
          <a:prstGeom prst="rect">
            <a:avLst/>
          </a:prstGeom>
          <a:solidFill>
            <a:srgbClr val="FFFF00">
              <a:alpha val="25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Rectangle 113"/>
          <p:cNvSpPr/>
          <p:nvPr/>
        </p:nvSpPr>
        <p:spPr>
          <a:xfrm rot="6603853">
            <a:off x="1653092" y="4212163"/>
            <a:ext cx="224327" cy="45219"/>
          </a:xfrm>
          <a:prstGeom prst="rect">
            <a:avLst/>
          </a:prstGeom>
          <a:solidFill>
            <a:srgbClr val="FFFF00">
              <a:alpha val="25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Rectangle 114"/>
          <p:cNvSpPr/>
          <p:nvPr/>
        </p:nvSpPr>
        <p:spPr>
          <a:xfrm rot="6716361">
            <a:off x="1775345" y="3432701"/>
            <a:ext cx="413306" cy="65265"/>
          </a:xfrm>
          <a:prstGeom prst="rect">
            <a:avLst/>
          </a:prstGeom>
          <a:solidFill>
            <a:srgbClr val="FFFF00">
              <a:alpha val="25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Forme libre 115"/>
          <p:cNvSpPr/>
          <p:nvPr/>
        </p:nvSpPr>
        <p:spPr>
          <a:xfrm>
            <a:off x="204145" y="2107700"/>
            <a:ext cx="1908627" cy="2140757"/>
          </a:xfrm>
          <a:custGeom>
            <a:avLst/>
            <a:gdLst>
              <a:gd name="connsiteX0" fmla="*/ 0 w 2460567"/>
              <a:gd name="connsiteY0" fmla="*/ 0 h 2759825"/>
              <a:gd name="connsiteX1" fmla="*/ 2399607 w 2460567"/>
              <a:gd name="connsiteY1" fmla="*/ 1246909 h 2759825"/>
              <a:gd name="connsiteX2" fmla="*/ 2460567 w 2460567"/>
              <a:gd name="connsiteY2" fmla="*/ 1330036 h 2759825"/>
              <a:gd name="connsiteX3" fmla="*/ 2443942 w 2460567"/>
              <a:gd name="connsiteY3" fmla="*/ 1440873 h 2759825"/>
              <a:gd name="connsiteX4" fmla="*/ 2122516 w 2460567"/>
              <a:gd name="connsiteY4" fmla="*/ 2244436 h 2759825"/>
              <a:gd name="connsiteX5" fmla="*/ 1961803 w 2460567"/>
              <a:gd name="connsiteY5" fmla="*/ 2316480 h 2759825"/>
              <a:gd name="connsiteX6" fmla="*/ 858982 w 2460567"/>
              <a:gd name="connsiteY6" fmla="*/ 2737658 h 2759825"/>
              <a:gd name="connsiteX7" fmla="*/ 687185 w 2460567"/>
              <a:gd name="connsiteY7" fmla="*/ 2759825 h 2759825"/>
              <a:gd name="connsiteX8" fmla="*/ 565265 w 2460567"/>
              <a:gd name="connsiteY8" fmla="*/ 2698865 h 2759825"/>
              <a:gd name="connsiteX9" fmla="*/ 16625 w 2460567"/>
              <a:gd name="connsiteY9" fmla="*/ 2394065 h 275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0567" h="2759825">
                <a:moveTo>
                  <a:pt x="0" y="0"/>
                </a:moveTo>
                <a:lnTo>
                  <a:pt x="2399607" y="1246909"/>
                </a:lnTo>
                <a:lnTo>
                  <a:pt x="2460567" y="1330036"/>
                </a:lnTo>
                <a:lnTo>
                  <a:pt x="2443942" y="1440873"/>
                </a:lnTo>
                <a:lnTo>
                  <a:pt x="2122516" y="2244436"/>
                </a:lnTo>
                <a:lnTo>
                  <a:pt x="1961803" y="2316480"/>
                </a:lnTo>
                <a:lnTo>
                  <a:pt x="858982" y="2737658"/>
                </a:lnTo>
                <a:lnTo>
                  <a:pt x="687185" y="2759825"/>
                </a:lnTo>
                <a:lnTo>
                  <a:pt x="565265" y="2698865"/>
                </a:lnTo>
                <a:lnTo>
                  <a:pt x="16625" y="2394065"/>
                </a:lnTo>
              </a:path>
            </a:pathLst>
          </a:cu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Rectangle 116"/>
          <p:cNvSpPr/>
          <p:nvPr/>
        </p:nvSpPr>
        <p:spPr>
          <a:xfrm rot="1526808">
            <a:off x="1168625" y="4617756"/>
            <a:ext cx="224327" cy="45219"/>
          </a:xfrm>
          <a:prstGeom prst="rect">
            <a:avLst/>
          </a:prstGeom>
          <a:solidFill>
            <a:srgbClr val="FFFF00">
              <a:alpha val="25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Rectangle 117"/>
          <p:cNvSpPr/>
          <p:nvPr/>
        </p:nvSpPr>
        <p:spPr>
          <a:xfrm rot="6380651">
            <a:off x="2806880" y="6408704"/>
            <a:ext cx="224327" cy="45219"/>
          </a:xfrm>
          <a:prstGeom prst="rect">
            <a:avLst/>
          </a:prstGeom>
          <a:solidFill>
            <a:srgbClr val="FFFF00">
              <a:alpha val="25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Forme libre 118"/>
          <p:cNvSpPr/>
          <p:nvPr/>
        </p:nvSpPr>
        <p:spPr>
          <a:xfrm>
            <a:off x="2815441" y="6056862"/>
            <a:ext cx="207208" cy="796952"/>
          </a:xfrm>
          <a:custGeom>
            <a:avLst/>
            <a:gdLst>
              <a:gd name="connsiteX0" fmla="*/ 236306 w 267129"/>
              <a:gd name="connsiteY0" fmla="*/ 0 h 1027416"/>
              <a:gd name="connsiteX1" fmla="*/ 267129 w 267129"/>
              <a:gd name="connsiteY1" fmla="*/ 113016 h 1027416"/>
              <a:gd name="connsiteX2" fmla="*/ 0 w 267129"/>
              <a:gd name="connsiteY2" fmla="*/ 1027416 h 102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129" h="1027416">
                <a:moveTo>
                  <a:pt x="236306" y="0"/>
                </a:moveTo>
                <a:lnTo>
                  <a:pt x="267129" y="113016"/>
                </a:lnTo>
                <a:lnTo>
                  <a:pt x="0" y="1027416"/>
                </a:lnTo>
              </a:path>
            </a:pathLst>
          </a:cu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Rectangle 119"/>
          <p:cNvSpPr/>
          <p:nvPr/>
        </p:nvSpPr>
        <p:spPr>
          <a:xfrm rot="21220842">
            <a:off x="4382207" y="5665315"/>
            <a:ext cx="224327" cy="45219"/>
          </a:xfrm>
          <a:prstGeom prst="rect">
            <a:avLst/>
          </a:prstGeom>
          <a:solidFill>
            <a:srgbClr val="FFFF00">
              <a:alpha val="25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Rectangle 120"/>
          <p:cNvSpPr/>
          <p:nvPr/>
        </p:nvSpPr>
        <p:spPr>
          <a:xfrm rot="21341348">
            <a:off x="6122111" y="5476283"/>
            <a:ext cx="224327" cy="45219"/>
          </a:xfrm>
          <a:prstGeom prst="rect">
            <a:avLst/>
          </a:prstGeom>
          <a:solidFill>
            <a:srgbClr val="FFFF00">
              <a:alpha val="25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Forme libre 121"/>
          <p:cNvSpPr/>
          <p:nvPr/>
        </p:nvSpPr>
        <p:spPr>
          <a:xfrm>
            <a:off x="1627983" y="3913062"/>
            <a:ext cx="5180186" cy="2940752"/>
          </a:xfrm>
          <a:custGeom>
            <a:avLst/>
            <a:gdLst>
              <a:gd name="connsiteX0" fmla="*/ 6678202 w 6678202"/>
              <a:gd name="connsiteY0" fmla="*/ 3791164 h 3791164"/>
              <a:gd name="connsiteX1" fmla="*/ 6596009 w 6678202"/>
              <a:gd name="connsiteY1" fmla="*/ 2558265 h 3791164"/>
              <a:gd name="connsiteX2" fmla="*/ 6575461 w 6678202"/>
              <a:gd name="connsiteY2" fmla="*/ 2311685 h 3791164"/>
              <a:gd name="connsiteX3" fmla="*/ 6513816 w 6678202"/>
              <a:gd name="connsiteY3" fmla="*/ 2198670 h 3791164"/>
              <a:gd name="connsiteX4" fmla="*/ 6380252 w 6678202"/>
              <a:gd name="connsiteY4" fmla="*/ 2085654 h 3791164"/>
              <a:gd name="connsiteX5" fmla="*/ 6205591 w 6678202"/>
              <a:gd name="connsiteY5" fmla="*/ 2075380 h 3791164"/>
              <a:gd name="connsiteX6" fmla="*/ 5671335 w 6678202"/>
              <a:gd name="connsiteY6" fmla="*/ 2095928 h 3791164"/>
              <a:gd name="connsiteX7" fmla="*/ 2116476 w 6678202"/>
              <a:gd name="connsiteY7" fmla="*/ 2476072 h 3791164"/>
              <a:gd name="connsiteX8" fmla="*/ 1797978 w 6678202"/>
              <a:gd name="connsiteY8" fmla="*/ 2486346 h 3791164"/>
              <a:gd name="connsiteX9" fmla="*/ 1551398 w 6678202"/>
              <a:gd name="connsiteY9" fmla="*/ 2383605 h 3791164"/>
              <a:gd name="connsiteX10" fmla="*/ 1099335 w 6678202"/>
              <a:gd name="connsiteY10" fmla="*/ 1982912 h 3791164"/>
              <a:gd name="connsiteX11" fmla="*/ 246580 w 6678202"/>
              <a:gd name="connsiteY11" fmla="*/ 1202077 h 3791164"/>
              <a:gd name="connsiteX12" fmla="*/ 10274 w 6678202"/>
              <a:gd name="connsiteY12" fmla="*/ 934948 h 3791164"/>
              <a:gd name="connsiteX13" fmla="*/ 0 w 6678202"/>
              <a:gd name="connsiteY13" fmla="*/ 780836 h 3791164"/>
              <a:gd name="connsiteX14" fmla="*/ 164387 w 6678202"/>
              <a:gd name="connsiteY14" fmla="*/ 349321 h 3791164"/>
              <a:gd name="connsiteX15" fmla="*/ 246580 w 6678202"/>
              <a:gd name="connsiteY15" fmla="*/ 123290 h 3791164"/>
              <a:gd name="connsiteX16" fmla="*/ 246580 w 6678202"/>
              <a:gd name="connsiteY16" fmla="*/ 0 h 379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78202" h="3791164">
                <a:moveTo>
                  <a:pt x="6678202" y="3791164"/>
                </a:moveTo>
                <a:lnTo>
                  <a:pt x="6596009" y="2558265"/>
                </a:lnTo>
                <a:lnTo>
                  <a:pt x="6575461" y="2311685"/>
                </a:lnTo>
                <a:lnTo>
                  <a:pt x="6513816" y="2198670"/>
                </a:lnTo>
                <a:lnTo>
                  <a:pt x="6380252" y="2085654"/>
                </a:lnTo>
                <a:lnTo>
                  <a:pt x="6205591" y="2075380"/>
                </a:lnTo>
                <a:lnTo>
                  <a:pt x="5671335" y="2095928"/>
                </a:lnTo>
                <a:lnTo>
                  <a:pt x="2116476" y="2476072"/>
                </a:lnTo>
                <a:lnTo>
                  <a:pt x="1797978" y="2486346"/>
                </a:lnTo>
                <a:lnTo>
                  <a:pt x="1551398" y="2383605"/>
                </a:lnTo>
                <a:lnTo>
                  <a:pt x="1099335" y="1982912"/>
                </a:lnTo>
                <a:lnTo>
                  <a:pt x="246580" y="1202077"/>
                </a:lnTo>
                <a:lnTo>
                  <a:pt x="10274" y="934948"/>
                </a:lnTo>
                <a:lnTo>
                  <a:pt x="0" y="780836"/>
                </a:lnTo>
                <a:lnTo>
                  <a:pt x="164387" y="349321"/>
                </a:lnTo>
                <a:lnTo>
                  <a:pt x="246580" y="123290"/>
                </a:lnTo>
                <a:lnTo>
                  <a:pt x="246580" y="0"/>
                </a:lnTo>
              </a:path>
            </a:pathLst>
          </a:cu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Rectangle 122"/>
          <p:cNvSpPr/>
          <p:nvPr/>
        </p:nvSpPr>
        <p:spPr>
          <a:xfrm rot="2315855">
            <a:off x="3107865" y="6241818"/>
            <a:ext cx="224327" cy="45219"/>
          </a:xfrm>
          <a:prstGeom prst="rect">
            <a:avLst/>
          </a:prstGeom>
          <a:solidFill>
            <a:srgbClr val="FFFF00">
              <a:alpha val="25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Forme libre 123"/>
          <p:cNvSpPr/>
          <p:nvPr/>
        </p:nvSpPr>
        <p:spPr>
          <a:xfrm>
            <a:off x="862910" y="4191995"/>
            <a:ext cx="3155928" cy="2669788"/>
          </a:xfrm>
          <a:custGeom>
            <a:avLst/>
            <a:gdLst>
              <a:gd name="connsiteX0" fmla="*/ 123290 w 4068566"/>
              <a:gd name="connsiteY0" fmla="*/ 0 h 3441842"/>
              <a:gd name="connsiteX1" fmla="*/ 0 w 4068566"/>
              <a:gd name="connsiteY1" fmla="*/ 174660 h 3441842"/>
              <a:gd name="connsiteX2" fmla="*/ 51371 w 4068566"/>
              <a:gd name="connsiteY2" fmla="*/ 287676 h 3441842"/>
              <a:gd name="connsiteX3" fmla="*/ 287676 w 4068566"/>
              <a:gd name="connsiteY3" fmla="*/ 410966 h 3441842"/>
              <a:gd name="connsiteX4" fmla="*/ 924674 w 4068566"/>
              <a:gd name="connsiteY4" fmla="*/ 739739 h 3441842"/>
              <a:gd name="connsiteX5" fmla="*/ 1890445 w 4068566"/>
              <a:gd name="connsiteY5" fmla="*/ 1674687 h 3441842"/>
              <a:gd name="connsiteX6" fmla="*/ 2907586 w 4068566"/>
              <a:gd name="connsiteY6" fmla="*/ 2547991 h 3441842"/>
              <a:gd name="connsiteX7" fmla="*/ 4068566 w 4068566"/>
              <a:gd name="connsiteY7" fmla="*/ 3441842 h 344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8566" h="3441842">
                <a:moveTo>
                  <a:pt x="123290" y="0"/>
                </a:moveTo>
                <a:lnTo>
                  <a:pt x="0" y="174660"/>
                </a:lnTo>
                <a:lnTo>
                  <a:pt x="51371" y="287676"/>
                </a:lnTo>
                <a:lnTo>
                  <a:pt x="287676" y="410966"/>
                </a:lnTo>
                <a:lnTo>
                  <a:pt x="924674" y="739739"/>
                </a:lnTo>
                <a:lnTo>
                  <a:pt x="1890445" y="1674687"/>
                </a:lnTo>
                <a:lnTo>
                  <a:pt x="2907586" y="2547991"/>
                </a:lnTo>
                <a:lnTo>
                  <a:pt x="4068566" y="3441842"/>
                </a:lnTo>
              </a:path>
            </a:pathLst>
          </a:cu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6" name="Groupe 125"/>
          <p:cNvGrpSpPr/>
          <p:nvPr/>
        </p:nvGrpSpPr>
        <p:grpSpPr>
          <a:xfrm>
            <a:off x="1504840" y="3319569"/>
            <a:ext cx="485718" cy="164312"/>
            <a:chOff x="5366216" y="3931024"/>
            <a:chExt cx="2769255" cy="936812"/>
          </a:xfrm>
        </p:grpSpPr>
        <p:pic>
          <p:nvPicPr>
            <p:cNvPr id="127" name="Image 12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711" b="54952"/>
            <a:stretch/>
          </p:blipFill>
          <p:spPr>
            <a:xfrm>
              <a:off x="5366216" y="3931024"/>
              <a:ext cx="1854855" cy="936812"/>
            </a:xfrm>
            <a:prstGeom prst="rect">
              <a:avLst/>
            </a:prstGeom>
          </p:spPr>
        </p:pic>
        <p:pic>
          <p:nvPicPr>
            <p:cNvPr id="128" name="Image 12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62" r="63822" b="54952"/>
            <a:stretch/>
          </p:blipFill>
          <p:spPr>
            <a:xfrm>
              <a:off x="7221071" y="3931024"/>
              <a:ext cx="914400" cy="936812"/>
            </a:xfrm>
            <a:prstGeom prst="rect">
              <a:avLst/>
            </a:prstGeom>
          </p:spPr>
        </p:pic>
      </p:grpSp>
      <p:sp>
        <p:nvSpPr>
          <p:cNvPr id="134" name="Triangle isocèle 133"/>
          <p:cNvSpPr/>
          <p:nvPr/>
        </p:nvSpPr>
        <p:spPr>
          <a:xfrm rot="11960871">
            <a:off x="2886049" y="6447887"/>
            <a:ext cx="87410" cy="7535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Triangle isocèle 135"/>
          <p:cNvSpPr/>
          <p:nvPr/>
        </p:nvSpPr>
        <p:spPr>
          <a:xfrm rot="7857332">
            <a:off x="3226345" y="6263288"/>
            <a:ext cx="87410" cy="7535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Triangle isocèle 136"/>
          <p:cNvSpPr/>
          <p:nvPr/>
        </p:nvSpPr>
        <p:spPr>
          <a:xfrm rot="15791541">
            <a:off x="4398227" y="5666678"/>
            <a:ext cx="87410" cy="7535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Triangle isocèle 137"/>
          <p:cNvSpPr/>
          <p:nvPr/>
        </p:nvSpPr>
        <p:spPr>
          <a:xfrm rot="15791541">
            <a:off x="6138032" y="5496178"/>
            <a:ext cx="87410" cy="7535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Triangle isocèle 138"/>
          <p:cNvSpPr/>
          <p:nvPr/>
        </p:nvSpPr>
        <p:spPr>
          <a:xfrm rot="18620332">
            <a:off x="2119140" y="5107169"/>
            <a:ext cx="87410" cy="7535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Triangle isocèle 139"/>
          <p:cNvSpPr/>
          <p:nvPr/>
        </p:nvSpPr>
        <p:spPr>
          <a:xfrm rot="6674053">
            <a:off x="1237354" y="4570012"/>
            <a:ext cx="87410" cy="7535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Triangle isocèle 140"/>
          <p:cNvSpPr/>
          <p:nvPr/>
        </p:nvSpPr>
        <p:spPr>
          <a:xfrm rot="1335095">
            <a:off x="1708532" y="4148870"/>
            <a:ext cx="87410" cy="7535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Triangle isocèle 142"/>
          <p:cNvSpPr/>
          <p:nvPr/>
        </p:nvSpPr>
        <p:spPr>
          <a:xfrm rot="12175485">
            <a:off x="1980899" y="3394479"/>
            <a:ext cx="87410" cy="7535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Triangle isocèle 143"/>
          <p:cNvSpPr/>
          <p:nvPr/>
        </p:nvSpPr>
        <p:spPr>
          <a:xfrm rot="18382927">
            <a:off x="1281464" y="3427656"/>
            <a:ext cx="87410" cy="7535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Triangle isocèle 144"/>
          <p:cNvSpPr/>
          <p:nvPr/>
        </p:nvSpPr>
        <p:spPr>
          <a:xfrm rot="14997268">
            <a:off x="1341282" y="3998176"/>
            <a:ext cx="87410" cy="7535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 11"/>
          <p:cNvGrpSpPr/>
          <p:nvPr/>
        </p:nvGrpSpPr>
        <p:grpSpPr>
          <a:xfrm>
            <a:off x="6191998" y="4801150"/>
            <a:ext cx="434606" cy="221830"/>
            <a:chOff x="6191998" y="4871434"/>
            <a:chExt cx="296905" cy="151545"/>
          </a:xfrm>
        </p:grpSpPr>
        <p:pic>
          <p:nvPicPr>
            <p:cNvPr id="146" name="Image 14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66" t="48041" r="67268"/>
            <a:stretch/>
          </p:blipFill>
          <p:spPr>
            <a:xfrm>
              <a:off x="6344366" y="4871434"/>
              <a:ext cx="144537" cy="147131"/>
            </a:xfrm>
            <a:prstGeom prst="rect">
              <a:avLst/>
            </a:prstGeom>
          </p:spPr>
        </p:pic>
        <p:pic>
          <p:nvPicPr>
            <p:cNvPr id="147" name="Image 14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91998" y="4871434"/>
              <a:ext cx="151545" cy="151545"/>
            </a:xfrm>
            <a:prstGeom prst="rect">
              <a:avLst/>
            </a:prstGeom>
          </p:spPr>
        </p:pic>
      </p:grpSp>
      <p:grpSp>
        <p:nvGrpSpPr>
          <p:cNvPr id="11" name="Groupe 10"/>
          <p:cNvGrpSpPr/>
          <p:nvPr/>
        </p:nvGrpSpPr>
        <p:grpSpPr>
          <a:xfrm>
            <a:off x="2376588" y="2459208"/>
            <a:ext cx="668066" cy="224452"/>
            <a:chOff x="2590307" y="2537027"/>
            <a:chExt cx="436458" cy="146638"/>
          </a:xfrm>
        </p:grpSpPr>
        <p:pic>
          <p:nvPicPr>
            <p:cNvPr id="125" name="Image 12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041" r="77601"/>
            <a:stretch/>
          </p:blipFill>
          <p:spPr>
            <a:xfrm>
              <a:off x="2718472" y="2537027"/>
              <a:ext cx="308293" cy="146638"/>
            </a:xfrm>
            <a:prstGeom prst="rect">
              <a:avLst/>
            </a:prstGeom>
          </p:spPr>
        </p:pic>
        <p:pic>
          <p:nvPicPr>
            <p:cNvPr id="148" name="Image 14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90307" y="2540452"/>
              <a:ext cx="129734" cy="129734"/>
            </a:xfrm>
            <a:prstGeom prst="rect">
              <a:avLst/>
            </a:prstGeom>
          </p:spPr>
        </p:pic>
      </p:grpSp>
      <p:grpSp>
        <p:nvGrpSpPr>
          <p:cNvPr id="13" name="Groupe 12"/>
          <p:cNvGrpSpPr/>
          <p:nvPr/>
        </p:nvGrpSpPr>
        <p:grpSpPr>
          <a:xfrm>
            <a:off x="2210744" y="3061854"/>
            <a:ext cx="689477" cy="232934"/>
            <a:chOff x="2210745" y="3146010"/>
            <a:chExt cx="440378" cy="148778"/>
          </a:xfrm>
        </p:grpSpPr>
        <p:pic>
          <p:nvPicPr>
            <p:cNvPr id="130" name="Image 12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66" t="48041" r="55724"/>
            <a:stretch/>
          </p:blipFill>
          <p:spPr>
            <a:xfrm>
              <a:off x="2343767" y="3146010"/>
              <a:ext cx="307356" cy="148778"/>
            </a:xfrm>
            <a:prstGeom prst="rect">
              <a:avLst/>
            </a:prstGeom>
          </p:spPr>
        </p:pic>
        <p:pic>
          <p:nvPicPr>
            <p:cNvPr id="149" name="Image 14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10745" y="3150848"/>
              <a:ext cx="129734" cy="129734"/>
            </a:xfrm>
            <a:prstGeom prst="rect">
              <a:avLst/>
            </a:prstGeom>
          </p:spPr>
        </p:pic>
      </p:grpSp>
      <p:grpSp>
        <p:nvGrpSpPr>
          <p:cNvPr id="20" name="Groupe 19"/>
          <p:cNvGrpSpPr/>
          <p:nvPr/>
        </p:nvGrpSpPr>
        <p:grpSpPr>
          <a:xfrm>
            <a:off x="5935849" y="5250196"/>
            <a:ext cx="491776" cy="319840"/>
            <a:chOff x="6045303" y="5372415"/>
            <a:chExt cx="314176" cy="204333"/>
          </a:xfrm>
        </p:grpSpPr>
        <p:pic>
          <p:nvPicPr>
            <p:cNvPr id="132" name="Image 13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22" r="54274" b="54952"/>
            <a:stretch/>
          </p:blipFill>
          <p:spPr>
            <a:xfrm>
              <a:off x="6045303" y="5372415"/>
              <a:ext cx="314176" cy="105514"/>
            </a:xfrm>
            <a:prstGeom prst="rect">
              <a:avLst/>
            </a:prstGeom>
          </p:spPr>
        </p:pic>
        <p:pic>
          <p:nvPicPr>
            <p:cNvPr id="150" name="Image 14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35175" y="5474948"/>
              <a:ext cx="101800" cy="101800"/>
            </a:xfrm>
            <a:prstGeom prst="rect">
              <a:avLst/>
            </a:prstGeom>
          </p:spPr>
        </p:pic>
      </p:grpSp>
      <p:pic>
        <p:nvPicPr>
          <p:cNvPr id="133" name="Image 13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2" r="63746" b="54952"/>
          <a:stretch/>
        </p:blipFill>
        <p:spPr>
          <a:xfrm>
            <a:off x="3075074" y="6381328"/>
            <a:ext cx="371578" cy="190342"/>
          </a:xfrm>
          <a:prstGeom prst="rect">
            <a:avLst/>
          </a:prstGeom>
        </p:spPr>
      </p:pic>
      <p:pic>
        <p:nvPicPr>
          <p:cNvPr id="152" name="Image 1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0363" y="6162107"/>
            <a:ext cx="174027" cy="174027"/>
          </a:xfrm>
          <a:prstGeom prst="rect">
            <a:avLst/>
          </a:prstGeom>
        </p:spPr>
      </p:pic>
      <p:grpSp>
        <p:nvGrpSpPr>
          <p:cNvPr id="22" name="Groupe 21"/>
          <p:cNvGrpSpPr/>
          <p:nvPr/>
        </p:nvGrpSpPr>
        <p:grpSpPr>
          <a:xfrm>
            <a:off x="2509481" y="6259232"/>
            <a:ext cx="377306" cy="194105"/>
            <a:chOff x="2727268" y="6285356"/>
            <a:chExt cx="212381" cy="109260"/>
          </a:xfrm>
        </p:grpSpPr>
        <p:pic>
          <p:nvPicPr>
            <p:cNvPr id="135" name="Image 13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36" r="54274" b="54952"/>
            <a:stretch/>
          </p:blipFill>
          <p:spPr>
            <a:xfrm>
              <a:off x="2727268" y="6285356"/>
              <a:ext cx="113442" cy="109260"/>
            </a:xfrm>
            <a:prstGeom prst="rect">
              <a:avLst/>
            </a:prstGeom>
          </p:spPr>
        </p:pic>
        <p:pic>
          <p:nvPicPr>
            <p:cNvPr id="153" name="Image 15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37849" y="6289712"/>
              <a:ext cx="101800" cy="101800"/>
            </a:xfrm>
            <a:prstGeom prst="rect">
              <a:avLst/>
            </a:prstGeom>
          </p:spPr>
        </p:pic>
      </p:grpSp>
      <p:grpSp>
        <p:nvGrpSpPr>
          <p:cNvPr id="16" name="Groupe 15"/>
          <p:cNvGrpSpPr/>
          <p:nvPr/>
        </p:nvGrpSpPr>
        <p:grpSpPr>
          <a:xfrm>
            <a:off x="674927" y="4654700"/>
            <a:ext cx="764625" cy="188829"/>
            <a:chOff x="1012294" y="4654701"/>
            <a:chExt cx="427258" cy="105514"/>
          </a:xfrm>
        </p:grpSpPr>
        <p:pic>
          <p:nvPicPr>
            <p:cNvPr id="129" name="Image 12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22" r="54274" b="54952"/>
            <a:stretch/>
          </p:blipFill>
          <p:spPr>
            <a:xfrm>
              <a:off x="1012294" y="4654701"/>
              <a:ext cx="314176" cy="105514"/>
            </a:xfrm>
            <a:prstGeom prst="rect">
              <a:avLst/>
            </a:prstGeom>
          </p:spPr>
        </p:pic>
        <p:pic>
          <p:nvPicPr>
            <p:cNvPr id="155" name="Image 15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37752" y="4656337"/>
              <a:ext cx="101800" cy="101800"/>
            </a:xfrm>
            <a:prstGeom prst="rect">
              <a:avLst/>
            </a:prstGeom>
          </p:spPr>
        </p:pic>
      </p:grpSp>
      <p:grpSp>
        <p:nvGrpSpPr>
          <p:cNvPr id="14" name="Groupe 13"/>
          <p:cNvGrpSpPr/>
          <p:nvPr/>
        </p:nvGrpSpPr>
        <p:grpSpPr>
          <a:xfrm>
            <a:off x="1679326" y="4233189"/>
            <a:ext cx="670831" cy="170582"/>
            <a:chOff x="1679326" y="4233189"/>
            <a:chExt cx="422401" cy="107410"/>
          </a:xfrm>
        </p:grpSpPr>
        <p:pic>
          <p:nvPicPr>
            <p:cNvPr id="142" name="Image 14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22" r="54274" b="54952"/>
            <a:stretch/>
          </p:blipFill>
          <p:spPr>
            <a:xfrm>
              <a:off x="1787551" y="4235085"/>
              <a:ext cx="314176" cy="105514"/>
            </a:xfrm>
            <a:prstGeom prst="rect">
              <a:avLst/>
            </a:prstGeom>
          </p:spPr>
        </p:pic>
        <p:pic>
          <p:nvPicPr>
            <p:cNvPr id="156" name="Image 15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79326" y="4233189"/>
              <a:ext cx="101800" cy="101800"/>
            </a:xfrm>
            <a:prstGeom prst="rect">
              <a:avLst/>
            </a:prstGeom>
          </p:spPr>
        </p:pic>
      </p:grpSp>
      <p:pic>
        <p:nvPicPr>
          <p:cNvPr id="157" name="Image 1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2266" y="3493953"/>
            <a:ext cx="142170" cy="142170"/>
          </a:xfrm>
          <a:prstGeom prst="rect">
            <a:avLst/>
          </a:prstGeom>
        </p:spPr>
      </p:pic>
      <p:sp>
        <p:nvSpPr>
          <p:cNvPr id="158" name="Rectangle 157"/>
          <p:cNvSpPr/>
          <p:nvPr/>
        </p:nvSpPr>
        <p:spPr>
          <a:xfrm rot="2518085">
            <a:off x="1804447" y="4874490"/>
            <a:ext cx="224327" cy="45219"/>
          </a:xfrm>
          <a:prstGeom prst="rect">
            <a:avLst/>
          </a:prstGeom>
          <a:solidFill>
            <a:srgbClr val="00206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Rectangle 158"/>
          <p:cNvSpPr/>
          <p:nvPr/>
        </p:nvSpPr>
        <p:spPr>
          <a:xfrm rot="1470871">
            <a:off x="953552" y="4518605"/>
            <a:ext cx="224327" cy="45219"/>
          </a:xfrm>
          <a:prstGeom prst="rect">
            <a:avLst/>
          </a:prstGeom>
          <a:solidFill>
            <a:srgbClr val="00206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0" name="Image 1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328" y="4453508"/>
            <a:ext cx="182048" cy="182048"/>
          </a:xfrm>
          <a:prstGeom prst="rect">
            <a:avLst/>
          </a:prstGeom>
        </p:spPr>
      </p:pic>
      <p:sp>
        <p:nvSpPr>
          <p:cNvPr id="161" name="ZoneTexte 160"/>
          <p:cNvSpPr txBox="1"/>
          <p:nvPr/>
        </p:nvSpPr>
        <p:spPr>
          <a:xfrm>
            <a:off x="966142" y="4515771"/>
            <a:ext cx="217848" cy="1671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x</a:t>
            </a:r>
            <a:r>
              <a:rPr lang="fr-FR" sz="800" dirty="0" smtClean="0"/>
              <a:t>3</a:t>
            </a:r>
            <a:endParaRPr lang="fr-FR" sz="800" dirty="0"/>
          </a:p>
        </p:txBody>
      </p:sp>
      <p:sp>
        <p:nvSpPr>
          <p:cNvPr id="165" name="Rectangle à coins arrondis 164"/>
          <p:cNvSpPr/>
          <p:nvPr/>
        </p:nvSpPr>
        <p:spPr>
          <a:xfrm rot="2630633">
            <a:off x="2188308" y="4314636"/>
            <a:ext cx="209207" cy="698240"/>
          </a:xfrm>
          <a:prstGeom prst="roundRect">
            <a:avLst/>
          </a:prstGeom>
          <a:noFill/>
          <a:ln w="25400" cap="sq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/>
          <p:cNvGrpSpPr/>
          <p:nvPr/>
        </p:nvGrpSpPr>
        <p:grpSpPr>
          <a:xfrm>
            <a:off x="2174786" y="5115730"/>
            <a:ext cx="560084" cy="337875"/>
            <a:chOff x="2036762" y="4933727"/>
            <a:chExt cx="333068" cy="200926"/>
          </a:xfrm>
        </p:grpSpPr>
        <p:pic>
          <p:nvPicPr>
            <p:cNvPr id="154" name="Image 1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36762" y="5032853"/>
              <a:ext cx="101800" cy="101800"/>
            </a:xfrm>
            <a:prstGeom prst="rect">
              <a:avLst/>
            </a:prstGeom>
          </p:spPr>
        </p:pic>
        <p:pic>
          <p:nvPicPr>
            <p:cNvPr id="167" name="Image 16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22" r="54274" b="54952"/>
            <a:stretch/>
          </p:blipFill>
          <p:spPr>
            <a:xfrm>
              <a:off x="2055654" y="4933727"/>
              <a:ext cx="314176" cy="105514"/>
            </a:xfrm>
            <a:prstGeom prst="rect">
              <a:avLst/>
            </a:prstGeom>
          </p:spPr>
        </p:pic>
      </p:grpSp>
      <p:pic>
        <p:nvPicPr>
          <p:cNvPr id="168" name="Image 1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7101" y="4801149"/>
            <a:ext cx="113892" cy="113892"/>
          </a:xfrm>
          <a:prstGeom prst="rect">
            <a:avLst/>
          </a:prstGeom>
        </p:spPr>
      </p:pic>
      <p:sp>
        <p:nvSpPr>
          <p:cNvPr id="169" name="ZoneTexte 168"/>
          <p:cNvSpPr txBox="1"/>
          <p:nvPr/>
        </p:nvSpPr>
        <p:spPr>
          <a:xfrm>
            <a:off x="1966385" y="4769123"/>
            <a:ext cx="217848" cy="1671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/>
              <a:t>x2</a:t>
            </a:r>
            <a:endParaRPr lang="fr-FR" sz="800" dirty="0"/>
          </a:p>
        </p:txBody>
      </p:sp>
      <p:grpSp>
        <p:nvGrpSpPr>
          <p:cNvPr id="17" name="Groupe 16"/>
          <p:cNvGrpSpPr/>
          <p:nvPr/>
        </p:nvGrpSpPr>
        <p:grpSpPr>
          <a:xfrm>
            <a:off x="2085872" y="4485669"/>
            <a:ext cx="705059" cy="179029"/>
            <a:chOff x="2081382" y="4585033"/>
            <a:chExt cx="450653" cy="114430"/>
          </a:xfrm>
        </p:grpSpPr>
        <p:pic>
          <p:nvPicPr>
            <p:cNvPr id="170" name="Image 16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2753" y="4585034"/>
              <a:ext cx="184405" cy="114429"/>
            </a:xfrm>
            <a:prstGeom prst="rect">
              <a:avLst/>
            </a:prstGeom>
          </p:spPr>
        </p:pic>
        <p:pic>
          <p:nvPicPr>
            <p:cNvPr id="171" name="Image 170"/>
            <p:cNvPicPr>
              <a:picLocks noChangeAspect="1"/>
            </p:cNvPicPr>
            <p:nvPr/>
          </p:nvPicPr>
          <p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  <a:extLst/>
            </a:blip>
            <a:stretch>
              <a:fillRect/>
            </a:stretch>
          </p:blipFill>
          <p:spPr>
            <a:xfrm>
              <a:off x="2081382" y="4586638"/>
              <a:ext cx="116661" cy="108354"/>
            </a:xfrm>
            <a:prstGeom prst="rect">
              <a:avLst/>
            </a:prstGeom>
          </p:spPr>
        </p:pic>
        <p:pic>
          <p:nvPicPr>
            <p:cNvPr id="166" name="Image 165"/>
            <p:cNvPicPr>
              <a:picLocks noChangeAspect="1"/>
            </p:cNvPicPr>
            <p:nvPr/>
          </p:nvPicPr>
          <p:blipFill rotWithShape="1">
            <a:blip r:embed="rId3"/>
            <a:srcRect l="14247" t="16257" r="14944" b="12228"/>
            <a:stretch/>
          </p:blipFill>
          <p:spPr>
            <a:xfrm>
              <a:off x="2422462" y="4585033"/>
              <a:ext cx="109573" cy="110663"/>
            </a:xfrm>
            <a:prstGeom prst="rect">
              <a:avLst/>
            </a:prstGeom>
          </p:spPr>
        </p:pic>
      </p:grpSp>
      <p:pic>
        <p:nvPicPr>
          <p:cNvPr id="172" name="Image 171"/>
          <p:cNvPicPr>
            <a:picLocks noChangeAspect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119976" y="4926573"/>
            <a:ext cx="181791" cy="168846"/>
          </a:xfrm>
          <a:prstGeom prst="rect">
            <a:avLst/>
          </a:prstGeom>
        </p:spPr>
      </p:pic>
      <p:pic>
        <p:nvPicPr>
          <p:cNvPr id="173" name="Image 17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016" y="4508347"/>
            <a:ext cx="184405" cy="114429"/>
          </a:xfrm>
          <a:prstGeom prst="rect">
            <a:avLst/>
          </a:prstGeom>
        </p:spPr>
      </p:pic>
      <p:sp>
        <p:nvSpPr>
          <p:cNvPr id="174" name="Triangle isocèle 173"/>
          <p:cNvSpPr/>
          <p:nvPr/>
        </p:nvSpPr>
        <p:spPr>
          <a:xfrm rot="18620332">
            <a:off x="2753385" y="5678987"/>
            <a:ext cx="87410" cy="7535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Triangle isocèle 174"/>
          <p:cNvSpPr/>
          <p:nvPr/>
        </p:nvSpPr>
        <p:spPr>
          <a:xfrm rot="7874635">
            <a:off x="2353980" y="5520202"/>
            <a:ext cx="87410" cy="7535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2">
            <a:biLevel thresh="75000"/>
            <a:extLst/>
          </a:blip>
          <a:stretch>
            <a:fillRect/>
          </a:stretch>
        </p:blipFill>
        <p:spPr>
          <a:xfrm>
            <a:off x="1619962" y="4789475"/>
            <a:ext cx="414294" cy="407151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294081" y="5730512"/>
            <a:ext cx="1916665" cy="79027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 smtClean="0">
                <a:solidFill>
                  <a:schemeClr val="tx1"/>
                </a:solidFill>
              </a:rPr>
              <a:t>Equiper la gare d’un parking à vélos sécurisé</a:t>
            </a:r>
            <a:endParaRPr lang="fr-FR" sz="1600" dirty="0">
              <a:solidFill>
                <a:schemeClr val="tx1"/>
              </a:solidFill>
            </a:endParaRPr>
          </a:p>
        </p:txBody>
      </p:sp>
      <p:cxnSp>
        <p:nvCxnSpPr>
          <p:cNvPr id="23" name="Connecteur droit 22"/>
          <p:cNvCxnSpPr>
            <a:stCxn id="3" idx="2"/>
          </p:cNvCxnSpPr>
          <p:nvPr/>
        </p:nvCxnSpPr>
        <p:spPr>
          <a:xfrm flipH="1">
            <a:off x="1818095" y="5196625"/>
            <a:ext cx="9014" cy="5205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014" y="910309"/>
            <a:ext cx="1361905" cy="819048"/>
          </a:xfrm>
          <a:prstGeom prst="rect">
            <a:avLst/>
          </a:prstGeom>
        </p:spPr>
      </p:pic>
      <p:pic>
        <p:nvPicPr>
          <p:cNvPr id="182" name="Image 18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241" y="5659979"/>
            <a:ext cx="1361905" cy="819048"/>
          </a:xfrm>
          <a:prstGeom prst="rect">
            <a:avLst/>
          </a:prstGeom>
        </p:spPr>
      </p:pic>
      <p:pic>
        <p:nvPicPr>
          <p:cNvPr id="184" name="Image 18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42" r="89765" b="-8580"/>
          <a:stretch/>
        </p:blipFill>
        <p:spPr>
          <a:xfrm>
            <a:off x="5292483" y="935240"/>
            <a:ext cx="215621" cy="261512"/>
          </a:xfrm>
          <a:prstGeom prst="rect">
            <a:avLst/>
          </a:prstGeom>
        </p:spPr>
      </p:pic>
      <p:pic>
        <p:nvPicPr>
          <p:cNvPr id="185" name="Image 18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6307" y="940482"/>
            <a:ext cx="198578" cy="198578"/>
          </a:xfrm>
          <a:prstGeom prst="rect">
            <a:avLst/>
          </a:prstGeom>
        </p:spPr>
      </p:pic>
      <p:sp>
        <p:nvSpPr>
          <p:cNvPr id="191" name="Forme libre 190"/>
          <p:cNvSpPr/>
          <p:nvPr/>
        </p:nvSpPr>
        <p:spPr>
          <a:xfrm>
            <a:off x="3701216" y="4654700"/>
            <a:ext cx="1038627" cy="905998"/>
          </a:xfrm>
          <a:custGeom>
            <a:avLst/>
            <a:gdLst>
              <a:gd name="connsiteX0" fmla="*/ 922084 w 922084"/>
              <a:gd name="connsiteY0" fmla="*/ 799140 h 799140"/>
              <a:gd name="connsiteX1" fmla="*/ 0 w 922084"/>
              <a:gd name="connsiteY1" fmla="*/ 0 h 79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2084" h="799140">
                <a:moveTo>
                  <a:pt x="922084" y="799140"/>
                </a:moveTo>
                <a:lnTo>
                  <a:pt x="0" y="0"/>
                </a:lnTo>
              </a:path>
            </a:pathLst>
          </a:custGeom>
          <a:noFill/>
          <a:ln w="76200" cap="rnd">
            <a:solidFill>
              <a:srgbClr val="FFC000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" name="Groupe 18"/>
          <p:cNvGrpSpPr/>
          <p:nvPr/>
        </p:nvGrpSpPr>
        <p:grpSpPr>
          <a:xfrm>
            <a:off x="4139952" y="5414227"/>
            <a:ext cx="510102" cy="331134"/>
            <a:chOff x="4286065" y="5541413"/>
            <a:chExt cx="314176" cy="203948"/>
          </a:xfrm>
        </p:grpSpPr>
        <p:pic>
          <p:nvPicPr>
            <p:cNvPr id="131" name="Image 13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22" r="54274" b="54952"/>
            <a:stretch/>
          </p:blipFill>
          <p:spPr>
            <a:xfrm>
              <a:off x="4286065" y="5541413"/>
              <a:ext cx="314176" cy="105514"/>
            </a:xfrm>
            <a:prstGeom prst="rect">
              <a:avLst/>
            </a:prstGeom>
          </p:spPr>
        </p:pic>
        <p:pic>
          <p:nvPicPr>
            <p:cNvPr id="151" name="Image 15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91525" y="5643561"/>
              <a:ext cx="101800" cy="101800"/>
            </a:xfrm>
            <a:prstGeom prst="rect">
              <a:avLst/>
            </a:prstGeom>
          </p:spPr>
        </p:pic>
      </p:grpSp>
      <p:sp>
        <p:nvSpPr>
          <p:cNvPr id="192" name="Forme libre 191"/>
          <p:cNvSpPr/>
          <p:nvPr/>
        </p:nvSpPr>
        <p:spPr>
          <a:xfrm rot="17896365">
            <a:off x="3878814" y="2102097"/>
            <a:ext cx="1802162" cy="67145"/>
          </a:xfrm>
          <a:custGeom>
            <a:avLst/>
            <a:gdLst>
              <a:gd name="connsiteX0" fmla="*/ 922084 w 922084"/>
              <a:gd name="connsiteY0" fmla="*/ 799140 h 799140"/>
              <a:gd name="connsiteX1" fmla="*/ 0 w 922084"/>
              <a:gd name="connsiteY1" fmla="*/ 0 h 79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2084" h="799140">
                <a:moveTo>
                  <a:pt x="922084" y="799140"/>
                </a:moveTo>
                <a:lnTo>
                  <a:pt x="0" y="0"/>
                </a:lnTo>
              </a:path>
            </a:pathLst>
          </a:custGeom>
          <a:noFill/>
          <a:ln w="76200" cap="rnd">
            <a:solidFill>
              <a:srgbClr val="FFC000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3" name="Forme libre 192"/>
          <p:cNvSpPr/>
          <p:nvPr/>
        </p:nvSpPr>
        <p:spPr>
          <a:xfrm rot="14699524">
            <a:off x="2239898" y="2581028"/>
            <a:ext cx="1558054" cy="180403"/>
          </a:xfrm>
          <a:custGeom>
            <a:avLst/>
            <a:gdLst>
              <a:gd name="connsiteX0" fmla="*/ 922084 w 922084"/>
              <a:gd name="connsiteY0" fmla="*/ 799140 h 799140"/>
              <a:gd name="connsiteX1" fmla="*/ 0 w 922084"/>
              <a:gd name="connsiteY1" fmla="*/ 0 h 79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2084" h="799140">
                <a:moveTo>
                  <a:pt x="922084" y="799140"/>
                </a:moveTo>
                <a:lnTo>
                  <a:pt x="0" y="0"/>
                </a:lnTo>
              </a:path>
            </a:pathLst>
          </a:custGeom>
          <a:noFill/>
          <a:ln w="76200" cap="rnd">
            <a:solidFill>
              <a:srgbClr val="FFC000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Forme libre 193"/>
          <p:cNvSpPr/>
          <p:nvPr/>
        </p:nvSpPr>
        <p:spPr>
          <a:xfrm rot="14699524" flipV="1">
            <a:off x="1887324" y="3911964"/>
            <a:ext cx="543991" cy="362136"/>
          </a:xfrm>
          <a:custGeom>
            <a:avLst/>
            <a:gdLst>
              <a:gd name="connsiteX0" fmla="*/ 922084 w 922084"/>
              <a:gd name="connsiteY0" fmla="*/ 799140 h 799140"/>
              <a:gd name="connsiteX1" fmla="*/ 0 w 922084"/>
              <a:gd name="connsiteY1" fmla="*/ 0 h 79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2084" h="799140">
                <a:moveTo>
                  <a:pt x="922084" y="799140"/>
                </a:moveTo>
                <a:lnTo>
                  <a:pt x="0" y="0"/>
                </a:lnTo>
              </a:path>
            </a:pathLst>
          </a:custGeom>
          <a:noFill/>
          <a:ln w="76200" cap="rnd">
            <a:solidFill>
              <a:srgbClr val="FFC000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5" name="Forme libre 194"/>
          <p:cNvSpPr/>
          <p:nvPr/>
        </p:nvSpPr>
        <p:spPr>
          <a:xfrm rot="14699524" flipH="1">
            <a:off x="2375671" y="5473950"/>
            <a:ext cx="910928" cy="386294"/>
          </a:xfrm>
          <a:custGeom>
            <a:avLst/>
            <a:gdLst>
              <a:gd name="connsiteX0" fmla="*/ 922084 w 922084"/>
              <a:gd name="connsiteY0" fmla="*/ 799140 h 799140"/>
              <a:gd name="connsiteX1" fmla="*/ 0 w 922084"/>
              <a:gd name="connsiteY1" fmla="*/ 0 h 79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2084" h="799140">
                <a:moveTo>
                  <a:pt x="922084" y="799140"/>
                </a:moveTo>
                <a:lnTo>
                  <a:pt x="0" y="0"/>
                </a:lnTo>
              </a:path>
            </a:pathLst>
          </a:custGeom>
          <a:noFill/>
          <a:ln w="76200" cap="rnd">
            <a:solidFill>
              <a:srgbClr val="FFC000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6" name="Forme libre 195"/>
          <p:cNvSpPr/>
          <p:nvPr/>
        </p:nvSpPr>
        <p:spPr>
          <a:xfrm rot="14699524" flipV="1">
            <a:off x="1718567" y="2910778"/>
            <a:ext cx="1293841" cy="992323"/>
          </a:xfrm>
          <a:custGeom>
            <a:avLst/>
            <a:gdLst>
              <a:gd name="connsiteX0" fmla="*/ 922084 w 922084"/>
              <a:gd name="connsiteY0" fmla="*/ 799140 h 799140"/>
              <a:gd name="connsiteX1" fmla="*/ 0 w 922084"/>
              <a:gd name="connsiteY1" fmla="*/ 0 h 79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2084" h="799140">
                <a:moveTo>
                  <a:pt x="922084" y="799140"/>
                </a:moveTo>
                <a:lnTo>
                  <a:pt x="0" y="0"/>
                </a:lnTo>
              </a:path>
            </a:pathLst>
          </a:custGeom>
          <a:noFill/>
          <a:ln w="76200" cap="rnd">
            <a:solidFill>
              <a:srgbClr val="FFC000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7" name="Forme libre 196"/>
          <p:cNvSpPr/>
          <p:nvPr/>
        </p:nvSpPr>
        <p:spPr>
          <a:xfrm rot="14699524" flipV="1">
            <a:off x="1138497" y="4400813"/>
            <a:ext cx="543991" cy="362136"/>
          </a:xfrm>
          <a:custGeom>
            <a:avLst/>
            <a:gdLst>
              <a:gd name="connsiteX0" fmla="*/ 922084 w 922084"/>
              <a:gd name="connsiteY0" fmla="*/ 799140 h 799140"/>
              <a:gd name="connsiteX1" fmla="*/ 0 w 922084"/>
              <a:gd name="connsiteY1" fmla="*/ 0 h 79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2084" h="799140">
                <a:moveTo>
                  <a:pt x="922084" y="799140"/>
                </a:moveTo>
                <a:lnTo>
                  <a:pt x="0" y="0"/>
                </a:lnTo>
              </a:path>
            </a:pathLst>
          </a:custGeom>
          <a:noFill/>
          <a:ln w="76200" cap="rnd">
            <a:solidFill>
              <a:srgbClr val="FFC000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8" name="Rectangle à coins arrondis 197"/>
          <p:cNvSpPr/>
          <p:nvPr/>
        </p:nvSpPr>
        <p:spPr>
          <a:xfrm>
            <a:off x="5934344" y="3338864"/>
            <a:ext cx="3024336" cy="86409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 smtClean="0">
                <a:solidFill>
                  <a:schemeClr val="tx1"/>
                </a:solidFill>
              </a:rPr>
              <a:t>Optimiser les parcours piétons entre les arrêts de transport public et les accès de la gare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199" name="ZoneTexte 198"/>
          <p:cNvSpPr txBox="1"/>
          <p:nvPr/>
        </p:nvSpPr>
        <p:spPr>
          <a:xfrm rot="18951052">
            <a:off x="2205326" y="4195392"/>
            <a:ext cx="1972318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Gare Saint-Roch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3208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7694</TotalTime>
  <Words>4303</Words>
  <Application>Microsoft Office PowerPoint</Application>
  <PresentationFormat>Affichage à l'écran (4:3)</PresentationFormat>
  <Paragraphs>781</Paragraphs>
  <Slides>56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56</vt:i4>
      </vt:variant>
    </vt:vector>
  </HeadingPairs>
  <TitlesOfParts>
    <vt:vector size="64" baseType="lpstr">
      <vt:lpstr>ＭＳ Ｐゴシック</vt:lpstr>
      <vt:lpstr>Arial</vt:lpstr>
      <vt:lpstr>Arial Black</vt:lpstr>
      <vt:lpstr>Arial Narrow</vt:lpstr>
      <vt:lpstr>Calibri</vt:lpstr>
      <vt:lpstr>Helvetica</vt:lpstr>
      <vt:lpstr>1_Thème Office</vt:lpstr>
      <vt:lpstr>2_Thème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ROUBIEU,Nicolas</dc:creator>
  <cp:lastModifiedBy>ROUBIEU,Nicolas</cp:lastModifiedBy>
  <cp:revision>733</cp:revision>
  <cp:lastPrinted>2018-01-09T08:56:37Z</cp:lastPrinted>
  <dcterms:created xsi:type="dcterms:W3CDTF">2016-03-21T08:07:36Z</dcterms:created>
  <dcterms:modified xsi:type="dcterms:W3CDTF">2018-01-10T15:01:25Z</dcterms:modified>
</cp:coreProperties>
</file>